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sldIdLst>
    <p:sldId id="344" r:id="rId3"/>
    <p:sldId id="284" r:id="rId4"/>
    <p:sldId id="285" r:id="rId5"/>
    <p:sldId id="286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22" r:id="rId17"/>
    <p:sldId id="323" r:id="rId18"/>
    <p:sldId id="346" r:id="rId19"/>
    <p:sldId id="324" r:id="rId20"/>
    <p:sldId id="338" r:id="rId21"/>
    <p:sldId id="339" r:id="rId22"/>
    <p:sldId id="340" r:id="rId23"/>
    <p:sldId id="341" r:id="rId24"/>
    <p:sldId id="342" r:id="rId25"/>
    <p:sldId id="303" r:id="rId26"/>
    <p:sldId id="337" r:id="rId27"/>
    <p:sldId id="304" r:id="rId28"/>
    <p:sldId id="343" r:id="rId29"/>
    <p:sldId id="345" r:id="rId30"/>
    <p:sldId id="306" r:id="rId31"/>
    <p:sldId id="325" r:id="rId32"/>
    <p:sldId id="326" r:id="rId33"/>
    <p:sldId id="327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0C00F6"/>
    <a:srgbClr val="9FE316"/>
    <a:srgbClr val="64EF43"/>
    <a:srgbClr val="FF66FF"/>
    <a:srgbClr val="F4C8C8"/>
    <a:srgbClr val="F4BD9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62" autoAdjust="0"/>
    <p:restoredTop sz="94660"/>
  </p:normalViewPr>
  <p:slideViewPr>
    <p:cSldViewPr snapToGrid="0">
      <p:cViewPr varScale="1">
        <p:scale>
          <a:sx n="65" d="100"/>
          <a:sy n="65" d="100"/>
        </p:scale>
        <p:origin x="1128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5.wmf"/><Relationship Id="rId1" Type="http://schemas.openxmlformats.org/officeDocument/2006/relationships/image" Target="../media/image26.wmf"/><Relationship Id="rId4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25.wmf"/><Relationship Id="rId4" Type="http://schemas.openxmlformats.org/officeDocument/2006/relationships/image" Target="../media/image32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47B2A8-5432-4DCF-B049-B1D8A4A6F4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06BE1E-9F95-4B3B-B496-2678E23BBF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74A2205-CE24-40F9-99E6-64885B3A9A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0A0ED-73E7-41D4-88BE-066CE2DBE9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0277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B0532A-24B4-4900-8F65-481A0A1712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425F2BF-6023-4E6B-BB4E-B4E11305B9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83A3B7-68C0-4D4F-815E-86A95B6F48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68F36-447D-4300-B202-3CB48CBCA2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0738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6F8790-88C4-4A89-8597-E1BD239BF1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C332989-28E7-4333-92B1-165DE98500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73C0E8B-1317-44EA-AF69-0236F05E8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D7E05-C8FE-4CC4-A530-15B7F6138F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776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2105049-28D7-4B57-9689-CA917D5913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342517E-1AA9-4069-AD2F-F4A4AC0591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92DD135-56F9-4353-B9A3-16B7B95775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2943B-0415-471D-87E8-64060F9056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28020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06E2C6F-2FD9-47B4-9686-0C570ED77D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C067B95-EF77-44DC-AADF-9195440E4E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4EA657-A362-4054-8837-BF0A798800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B9A3B-EEC0-4760-9AC6-98542E0954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94102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0C11D8-AFE1-40C5-9AF4-2DE2A009B4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66D598F-8886-49D4-A2A3-C6E32C38CB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CF04386-1134-49FF-B09F-152B52A10B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ADB37-F259-4550-9C22-E9AC6C7CC2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32508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07C5A93-2725-4ECD-B47B-4DF7B78BA1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918CDF-50B1-48DA-9E48-DA79916D96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BD8E95-336F-4F88-8CFF-AAF40B9BF6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BAC84-F704-4198-B43F-DD13C268D6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3796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E80529-E1F2-44FB-8DD6-91159A56BB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77A0EA-AEDD-41A3-B4F6-82C93F9989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13575B-41F1-4E7C-9F93-156FAD9209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22164-9547-4025-8092-4FBCA8DE1A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07945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3B4ACFF-62E6-4645-8503-5767E1B56E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19D4CD1-77CE-4CD6-BF34-E8D725A8B4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534C297-C2B2-4C8A-8BE8-C942EA9B92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97E29-DF1C-4458-ADF1-D754A79E88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69440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3A10E29-7878-409C-8542-E6B3B9579A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5486506-2D63-4E47-8C70-3B443BEA04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55EE841-1938-4CC3-84A8-E87ED31FDF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AE700-1A4B-463B-A196-A52803B8F0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47282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8CB22FF-FE67-44B9-B8C3-95102FB6B2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137846D-B1BE-4E18-9142-1CABB3B511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A43C5F9-5CEC-44F5-8A6A-8955898415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C2431-6A52-42C8-912C-48B9BAE0E2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8103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2C4A64-A5E6-4B42-BF99-3B208897DA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D3740E7-9D97-471A-B360-B5AE585D39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11A90CE-6F30-4C59-A4BE-9F48827D91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30771-F9C4-4D03-80B7-1B4FF9C92B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11864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EDD8C5-3AD1-447A-9754-25DF63F268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C37CEF-7523-423C-9F0D-E2E6110263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D71D42-C2A6-4FE6-BFEF-C3A1C14C95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B3E61-199F-42AE-A6A1-6FE1DC3A48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1842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B21CE6-C430-40BC-8B8E-D29A238AFF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D6C295-1756-43F4-A6E3-8899D47A91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6B7B55-0CE8-4378-954D-419142CC3C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EE00C-AB40-4927-8035-91396A81FE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20362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04B1253-B674-4F84-B441-EE2D1E72C4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8C37EED-402C-4423-9846-C3308C502A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63C39D-4BF7-462D-83DF-DDA12E2737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F294B-9360-4A5A-AA2C-C4D9536364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90075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CC0196-03C3-4E3F-9272-B4D45ABD67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278AF0-5446-400E-B9E6-BEB0064EFA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103C345-55EB-4A43-982A-67C6E3499B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EA52D-3AA5-4BD5-8035-19DA8B59BF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3446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AD82D6E-5B07-4279-9A6B-6E7C912F5D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E9B385-532B-4508-B712-22412A46AD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DC79798-9407-48C3-952B-80AC6440EE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6AD5C-B4F9-42CC-B4A2-CF1F315D98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3525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95037A-6F65-4C8F-A17C-2A48B4D21D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CE59B1-579A-48EE-A8D6-083FA9C3C5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BA3530-55FE-4A27-BE9B-64811ABBE5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13C61-B277-4FB9-BB00-EFD2CB00F5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8135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6F1678F-BB91-40DF-8CED-4C34B900FE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3AB4837-AB02-4F75-BD8F-6030BBF55E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ABEE5E4-DC24-4352-B179-B553D2DA38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4A62D-08DA-4689-8129-27B21016C0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8137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A28CEC9-CA38-4754-9E20-27984C0F2B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65D9051-D8E1-4DC9-9A36-13C821F8D9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E939C5C-A66E-4B8C-B184-7630821CE8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152F4-483F-4A44-B0B0-6510DBEBBA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606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60EF3B4-2746-48F1-8E58-BFEF547FA7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DB3FCB2-9CD0-49A2-8832-DF296014C7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4574611-1FA3-431A-85C0-4E5B2A7C2B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FBA22-C5C4-4C42-ADB4-362E67014F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40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164CD8-3C6A-43AF-94F9-C7E582052E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29DCBC-0DFF-4EC4-9F04-326D32C388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FEFE00-73A1-43EE-A007-4B0ED4529E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0CAC3-40ED-4BA3-AB44-3DBECC7D8B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2412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BEF2BAE-E0F8-40B3-8A7F-1A6273C0A7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092009-2FEB-4077-AF3B-75CC850823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FB8ACC-E347-4F6C-A055-131C7E0B40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979F3-E7C9-404B-A13C-8E520BA606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8894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C13E011-4372-41E1-9464-9103D352A8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F8C2222-BA96-42E5-B1EC-512D259C36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7890CD9-9132-4019-91E0-37913C5756D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16B1480-2C5E-4183-A0D7-1C4C08CAF3C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5A5D388-4034-462D-8F35-C8DF374F55A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E6A801F-31C2-45B5-B95E-2F997A72E9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99D6B5B-68ED-454B-9DFD-740EDC76C6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58D9B13-EAB3-4A7D-9B8D-A610A415B5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0116" name="Rectangle 4">
            <a:extLst>
              <a:ext uri="{FF2B5EF4-FFF2-40B4-BE49-F238E27FC236}">
                <a16:creationId xmlns:a16="http://schemas.microsoft.com/office/drawing/2014/main" id="{678C08FF-478B-4191-97F1-6423CFFFBB8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0117" name="Rectangle 5">
            <a:extLst>
              <a:ext uri="{FF2B5EF4-FFF2-40B4-BE49-F238E27FC236}">
                <a16:creationId xmlns:a16="http://schemas.microsoft.com/office/drawing/2014/main" id="{6C4ED77C-5515-4E78-9CD1-4663E8BC1E2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0118" name="Rectangle 6">
            <a:extLst>
              <a:ext uri="{FF2B5EF4-FFF2-40B4-BE49-F238E27FC236}">
                <a16:creationId xmlns:a16="http://schemas.microsoft.com/office/drawing/2014/main" id="{CB385AA6-C26A-4C39-A9BF-405E2ABCE41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CD2D3B9-4A32-4FD6-834F-1C4FE53DB4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2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3.bin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image" Target="../media/image7.wmf"/><Relationship Id="rId9" Type="http://schemas.openxmlformats.org/officeDocument/2006/relationships/image" Target="../media/image9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20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24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8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22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33.bin"/><Relationship Id="rId4" Type="http://schemas.openxmlformats.org/officeDocument/2006/relationships/image" Target="../media/image25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28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37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41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33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34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audio" Target="../media/audio1.wav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audio" Target="../media/audio1.wav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png"/><Relationship Id="rId5" Type="http://schemas.openxmlformats.org/officeDocument/2006/relationships/image" Target="../media/image3.w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>
            <a:extLst>
              <a:ext uri="{FF2B5EF4-FFF2-40B4-BE49-F238E27FC236}">
                <a16:creationId xmlns:a16="http://schemas.microsoft.com/office/drawing/2014/main" id="{90AFBE12-94DC-4CC6-8629-1EE39C95BF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57475" y="0"/>
            <a:ext cx="12857163" cy="723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>
            <a:extLst>
              <a:ext uri="{FF2B5EF4-FFF2-40B4-BE49-F238E27FC236}">
                <a16:creationId xmlns:a16="http://schemas.microsoft.com/office/drawing/2014/main" id="{7ABD0833-2BDD-4928-BB24-9BBCC3FC85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1638" y="1852613"/>
            <a:ext cx="50069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FFFF00"/>
                </a:solidFill>
                <a:latin typeface="Times New Roman" panose="02020603050405020304" pitchFamily="18" charset="0"/>
              </a:rPr>
              <a:t>Section 7.2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FFFF00"/>
                </a:solidFill>
                <a:latin typeface="Times New Roman" panose="02020603050405020304" pitchFamily="18" charset="0"/>
              </a:rPr>
              <a:t>Operations with Decimals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4">
            <a:extLst>
              <a:ext uri="{FF2B5EF4-FFF2-40B4-BE49-F238E27FC236}">
                <a16:creationId xmlns:a16="http://schemas.microsoft.com/office/drawing/2014/main" id="{4DB328F0-5C4C-4C18-B96E-2F763E55202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3048000"/>
          <a:ext cx="157162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Equation" r:id="rId3" imgW="787400" imgH="279400" progId="Equation.3">
                  <p:embed/>
                </p:oleObj>
              </mc:Choice>
              <mc:Fallback>
                <p:oleObj name="Equation" r:id="rId3" imgW="787400" imgH="279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048000"/>
                        <a:ext cx="1571625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4">
            <a:extLst>
              <a:ext uri="{FF2B5EF4-FFF2-40B4-BE49-F238E27FC236}">
                <a16:creationId xmlns:a16="http://schemas.microsoft.com/office/drawing/2014/main" id="{28B3B99D-3674-4F09-8692-346A901CE825}"/>
              </a:ext>
            </a:extLst>
          </p:cNvPr>
          <p:cNvGrpSpPr>
            <a:grpSpLocks/>
          </p:cNvGrpSpPr>
          <p:nvPr/>
        </p:nvGrpSpPr>
        <p:grpSpPr bwMode="auto">
          <a:xfrm>
            <a:off x="3717925" y="2986088"/>
            <a:ext cx="5197475" cy="2835275"/>
            <a:chOff x="2342" y="1881"/>
            <a:chExt cx="3274" cy="1786"/>
          </a:xfrm>
        </p:grpSpPr>
        <p:sp>
          <p:nvSpPr>
            <p:cNvPr id="12297" name="Text Box 5">
              <a:extLst>
                <a:ext uri="{FF2B5EF4-FFF2-40B4-BE49-F238E27FC236}">
                  <a16:creationId xmlns:a16="http://schemas.microsoft.com/office/drawing/2014/main" id="{48384F86-6926-4001-B731-505B9204B7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2" y="1881"/>
              <a:ext cx="3274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Step 1. Move the decimal point in the divisor to </a:t>
              </a:r>
              <a:br>
                <a:rPr lang="en-US" altLang="en-US" sz="2000">
                  <a:latin typeface="Times New Roman" panose="02020603050405020304" pitchFamily="18" charset="0"/>
                </a:rPr>
              </a:br>
              <a:r>
                <a:rPr lang="en-US" altLang="en-US" sz="2000">
                  <a:latin typeface="Times New Roman" panose="02020603050405020304" pitchFamily="18" charset="0"/>
                </a:rPr>
                <a:t>            the right until it becomes a whole </a:t>
              </a:r>
              <a:br>
                <a:rPr lang="en-US" altLang="en-US" sz="2000">
                  <a:latin typeface="Times New Roman" panose="02020603050405020304" pitchFamily="18" charset="0"/>
                </a:rPr>
              </a:br>
              <a:r>
                <a:rPr lang="en-US" altLang="en-US" sz="2000">
                  <a:latin typeface="Times New Roman" panose="02020603050405020304" pitchFamily="18" charset="0"/>
                </a:rPr>
                <a:t>            number. </a:t>
              </a:r>
            </a:p>
          </p:txBody>
        </p:sp>
        <p:sp>
          <p:nvSpPr>
            <p:cNvPr id="12298" name="Text Box 6">
              <a:extLst>
                <a:ext uri="{FF2B5EF4-FFF2-40B4-BE49-F238E27FC236}">
                  <a16:creationId xmlns:a16="http://schemas.microsoft.com/office/drawing/2014/main" id="{A0C77091-0F3C-4583-8772-92AD9512A0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2" y="2640"/>
              <a:ext cx="322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Step 2. Move the decimal point in the dividend </a:t>
              </a:r>
              <a:br>
                <a:rPr lang="en-US" altLang="en-US" sz="2000">
                  <a:latin typeface="Times New Roman" panose="02020603050405020304" pitchFamily="18" charset="0"/>
                </a:rPr>
              </a:br>
              <a:r>
                <a:rPr lang="en-US" altLang="en-US" sz="2000">
                  <a:latin typeface="Times New Roman" panose="02020603050405020304" pitchFamily="18" charset="0"/>
                </a:rPr>
                <a:t>            to the right by the same amount. </a:t>
              </a:r>
            </a:p>
          </p:txBody>
        </p:sp>
        <p:sp>
          <p:nvSpPr>
            <p:cNvPr id="12299" name="Text Box 7">
              <a:extLst>
                <a:ext uri="{FF2B5EF4-FFF2-40B4-BE49-F238E27FC236}">
                  <a16:creationId xmlns:a16="http://schemas.microsoft.com/office/drawing/2014/main" id="{BAE0EA8F-5DDB-48F0-9004-387A70050A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2" y="3225"/>
              <a:ext cx="322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Step 3. Put a decimal point above that one in the </a:t>
              </a:r>
              <a:br>
                <a:rPr lang="en-US" altLang="en-US" sz="2000">
                  <a:latin typeface="Times New Roman" panose="02020603050405020304" pitchFamily="18" charset="0"/>
                </a:rPr>
              </a:br>
              <a:r>
                <a:rPr lang="en-US" altLang="en-US" sz="2000">
                  <a:latin typeface="Times New Roman" panose="02020603050405020304" pitchFamily="18" charset="0"/>
                </a:rPr>
                <a:t>            dividend. </a:t>
              </a:r>
            </a:p>
          </p:txBody>
        </p:sp>
      </p:grpSp>
      <p:sp>
        <p:nvSpPr>
          <p:cNvPr id="12292" name="Rectangle 13">
            <a:extLst>
              <a:ext uri="{FF2B5EF4-FFF2-40B4-BE49-F238E27FC236}">
                <a16:creationId xmlns:a16="http://schemas.microsoft.com/office/drawing/2014/main" id="{B8F189D7-2DB3-411B-9A91-A8754E4EFF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47650" y="-261938"/>
            <a:ext cx="9678988" cy="316230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</p:txBody>
      </p:sp>
      <p:sp>
        <p:nvSpPr>
          <p:cNvPr id="12293" name="Oval 3">
            <a:extLst>
              <a:ext uri="{FF2B5EF4-FFF2-40B4-BE49-F238E27FC236}">
                <a16:creationId xmlns:a16="http://schemas.microsoft.com/office/drawing/2014/main" id="{2158B95C-3A5E-498F-ABB5-CE087E3451E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76500" y="3352800"/>
            <a:ext cx="46038" cy="46038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</p:txBody>
      </p:sp>
      <p:sp>
        <p:nvSpPr>
          <p:cNvPr id="12294" name="Rectangle 9">
            <a:extLst>
              <a:ext uri="{FF2B5EF4-FFF2-40B4-BE49-F238E27FC236}">
                <a16:creationId xmlns:a16="http://schemas.microsoft.com/office/drawing/2014/main" id="{3E7DEAAB-79F6-45A3-B97F-82A95E598D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latin typeface="Times New Roman" panose="02020603050405020304" pitchFamily="18" charset="0"/>
              </a:rPr>
              <a:t>Division of Decimals</a:t>
            </a:r>
          </a:p>
        </p:txBody>
      </p:sp>
      <p:sp>
        <p:nvSpPr>
          <p:cNvPr id="12295" name="Text Box 10">
            <a:extLst>
              <a:ext uri="{FF2B5EF4-FFF2-40B4-BE49-F238E27FC236}">
                <a16:creationId xmlns:a16="http://schemas.microsoft.com/office/drawing/2014/main" id="{4307720F-5F48-4365-958C-724804E2A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3325" y="1233488"/>
            <a:ext cx="710247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The process of long division is similar to that of dividing whole numbers with some modifications.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Example:  2</a:t>
            </a:r>
            <a:r>
              <a:rPr lang="en-US" altLang="en-US" sz="2000" b="1">
                <a:latin typeface="Times New Roman" panose="02020603050405020304" pitchFamily="18" charset="0"/>
              </a:rPr>
              <a:t>.</a:t>
            </a:r>
            <a:r>
              <a:rPr lang="en-US" altLang="en-US" sz="2000">
                <a:latin typeface="Times New Roman" panose="02020603050405020304" pitchFamily="18" charset="0"/>
              </a:rPr>
              <a:t>556 ÷ 1</a:t>
            </a:r>
            <a:r>
              <a:rPr lang="en-US" altLang="en-US" sz="2000" b="1">
                <a:latin typeface="Times New Roman" panose="02020603050405020304" pitchFamily="18" charset="0"/>
              </a:rPr>
              <a:t>.</a:t>
            </a:r>
            <a:r>
              <a:rPr lang="en-US" altLang="en-US" sz="2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2296" name="Oval 11">
            <a:extLst>
              <a:ext uri="{FF2B5EF4-FFF2-40B4-BE49-F238E27FC236}">
                <a16:creationId xmlns:a16="http://schemas.microsoft.com/office/drawing/2014/main" id="{ECDBA2CE-584B-46F5-A289-576486F8CF2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78088" y="3006725"/>
            <a:ext cx="46037" cy="46038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7 L 1.38889E-6 -0.175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7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>
            <a:extLst>
              <a:ext uri="{FF2B5EF4-FFF2-40B4-BE49-F238E27FC236}">
                <a16:creationId xmlns:a16="http://schemas.microsoft.com/office/drawing/2014/main" id="{D9C4DA6A-54F5-4ABF-882D-21D4608F280F}"/>
              </a:ext>
            </a:extLst>
          </p:cNvPr>
          <p:cNvGrpSpPr>
            <a:grpSpLocks/>
          </p:cNvGrpSpPr>
          <p:nvPr/>
        </p:nvGrpSpPr>
        <p:grpSpPr bwMode="auto">
          <a:xfrm>
            <a:off x="3717925" y="2979738"/>
            <a:ext cx="5121275" cy="1630362"/>
            <a:chOff x="2342" y="2640"/>
            <a:chExt cx="3226" cy="1027"/>
          </a:xfrm>
        </p:grpSpPr>
        <p:sp>
          <p:nvSpPr>
            <p:cNvPr id="13321" name="Text Box 3">
              <a:extLst>
                <a:ext uri="{FF2B5EF4-FFF2-40B4-BE49-F238E27FC236}">
                  <a16:creationId xmlns:a16="http://schemas.microsoft.com/office/drawing/2014/main" id="{29839FAC-ED0F-41DA-9D14-6C1EB811C9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2" y="2640"/>
              <a:ext cx="322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Step 2. Move the decimal point in the dividend </a:t>
              </a:r>
              <a:br>
                <a:rPr lang="en-US" altLang="en-US" sz="2000">
                  <a:latin typeface="Times New Roman" panose="02020603050405020304" pitchFamily="18" charset="0"/>
                </a:rPr>
              </a:br>
              <a:r>
                <a:rPr lang="en-US" altLang="en-US" sz="2000">
                  <a:latin typeface="Times New Roman" panose="02020603050405020304" pitchFamily="18" charset="0"/>
                </a:rPr>
                <a:t>            to the right by the same amount. </a:t>
              </a:r>
            </a:p>
          </p:txBody>
        </p:sp>
        <p:sp>
          <p:nvSpPr>
            <p:cNvPr id="13322" name="Text Box 4">
              <a:extLst>
                <a:ext uri="{FF2B5EF4-FFF2-40B4-BE49-F238E27FC236}">
                  <a16:creationId xmlns:a16="http://schemas.microsoft.com/office/drawing/2014/main" id="{4463ED4C-9BB5-4F03-AF69-E967D436D7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2" y="3225"/>
              <a:ext cx="322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Step 3. Put a decimal point above that one in the </a:t>
              </a:r>
              <a:br>
                <a:rPr lang="en-US" altLang="en-US" sz="2000">
                  <a:latin typeface="Times New Roman" panose="02020603050405020304" pitchFamily="18" charset="0"/>
                </a:rPr>
              </a:br>
              <a:r>
                <a:rPr lang="en-US" altLang="en-US" sz="2000">
                  <a:latin typeface="Times New Roman" panose="02020603050405020304" pitchFamily="18" charset="0"/>
                </a:rPr>
                <a:t>            dividend. </a:t>
              </a:r>
            </a:p>
          </p:txBody>
        </p:sp>
      </p:grpSp>
      <p:sp>
        <p:nvSpPr>
          <p:cNvPr id="13315" name="Text Box 7">
            <a:extLst>
              <a:ext uri="{FF2B5EF4-FFF2-40B4-BE49-F238E27FC236}">
                <a16:creationId xmlns:a16="http://schemas.microsoft.com/office/drawing/2014/main" id="{C54551D9-FB13-4A34-A04D-E2F56EF12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3325" y="1233488"/>
            <a:ext cx="710247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The process of long division is similar to that of dividing whole numbers with some modifications.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Example:  2</a:t>
            </a:r>
            <a:r>
              <a:rPr lang="en-US" altLang="en-US" sz="2000" b="1">
                <a:latin typeface="Times New Roman" panose="02020603050405020304" pitchFamily="18" charset="0"/>
              </a:rPr>
              <a:t>.</a:t>
            </a:r>
            <a:r>
              <a:rPr lang="en-US" altLang="en-US" sz="2000">
                <a:latin typeface="Times New Roman" panose="02020603050405020304" pitchFamily="18" charset="0"/>
              </a:rPr>
              <a:t>556 ÷ 1</a:t>
            </a:r>
            <a:r>
              <a:rPr lang="en-US" altLang="en-US" sz="2000" b="1">
                <a:latin typeface="Times New Roman" panose="02020603050405020304" pitchFamily="18" charset="0"/>
              </a:rPr>
              <a:t>.</a:t>
            </a:r>
            <a:r>
              <a:rPr lang="en-US" altLang="en-US" sz="2000">
                <a:latin typeface="Times New Roman" panose="02020603050405020304" pitchFamily="18" charset="0"/>
              </a:rPr>
              <a:t>2</a:t>
            </a:r>
          </a:p>
        </p:txBody>
      </p:sp>
      <p:graphicFrame>
        <p:nvGraphicFramePr>
          <p:cNvPr id="13316" name="Object 8">
            <a:extLst>
              <a:ext uri="{FF2B5EF4-FFF2-40B4-BE49-F238E27FC236}">
                <a16:creationId xmlns:a16="http://schemas.microsoft.com/office/drawing/2014/main" id="{B07C3130-C539-476B-BCCE-25097E7443E6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1524000" y="3048000"/>
          <a:ext cx="157162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Equation" r:id="rId3" imgW="787400" imgH="279400" progId="Equation.3">
                  <p:embed/>
                </p:oleObj>
              </mc:Choice>
              <mc:Fallback>
                <p:oleObj name="Equation" r:id="rId3" imgW="787400" imgH="279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048000"/>
                        <a:ext cx="1571625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Oval 9">
            <a:extLst>
              <a:ext uri="{FF2B5EF4-FFF2-40B4-BE49-F238E27FC236}">
                <a16:creationId xmlns:a16="http://schemas.microsoft.com/office/drawing/2014/main" id="{428006E4-662E-4A54-95E0-60DD1DE8530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76500" y="3352800"/>
            <a:ext cx="46038" cy="46038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</p:txBody>
      </p:sp>
      <p:sp>
        <p:nvSpPr>
          <p:cNvPr id="98314" name="Text Box 10">
            <a:extLst>
              <a:ext uri="{FF2B5EF4-FFF2-40B4-BE49-F238E27FC236}">
                <a16:creationId xmlns:a16="http://schemas.microsoft.com/office/drawing/2014/main" id="{2E50F22D-A720-4D66-960D-68D3456C95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7925" y="4800600"/>
            <a:ext cx="52736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Step 4. Divide as if we are dividing whole </a:t>
            </a:r>
            <a:br>
              <a:rPr lang="en-US" altLang="en-US" sz="2000">
                <a:latin typeface="Times New Roman" panose="02020603050405020304" pitchFamily="18" charset="0"/>
              </a:rPr>
            </a:br>
            <a:r>
              <a:rPr lang="en-US" altLang="en-US" sz="2000">
                <a:latin typeface="Times New Roman" panose="02020603050405020304" pitchFamily="18" charset="0"/>
              </a:rPr>
              <a:t>            numbers. (click)</a:t>
            </a:r>
          </a:p>
        </p:txBody>
      </p:sp>
      <p:sp>
        <p:nvSpPr>
          <p:cNvPr id="13319" name="Oval 11">
            <a:extLst>
              <a:ext uri="{FF2B5EF4-FFF2-40B4-BE49-F238E27FC236}">
                <a16:creationId xmlns:a16="http://schemas.microsoft.com/office/drawing/2014/main" id="{FCF9B344-34D6-4FE1-A213-7343FC11955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78088" y="3006725"/>
            <a:ext cx="46037" cy="46038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</p:txBody>
      </p:sp>
      <p:sp>
        <p:nvSpPr>
          <p:cNvPr id="13320" name="Rectangle 9">
            <a:extLst>
              <a:ext uri="{FF2B5EF4-FFF2-40B4-BE49-F238E27FC236}">
                <a16:creationId xmlns:a16="http://schemas.microsoft.com/office/drawing/2014/main" id="{B5425092-D322-46DC-973E-887ADA2211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Times New Roman" panose="02020603050405020304" pitchFamily="18" charset="0"/>
              </a:rPr>
              <a:t>Division of Decimals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8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>
            <a:extLst>
              <a:ext uri="{FF2B5EF4-FFF2-40B4-BE49-F238E27FC236}">
                <a16:creationId xmlns:a16="http://schemas.microsoft.com/office/drawing/2014/main" id="{3BDFA141-8E55-447A-86FC-25480205077D}"/>
              </a:ext>
            </a:extLst>
          </p:cNvPr>
          <p:cNvGrpSpPr>
            <a:grpSpLocks/>
          </p:cNvGrpSpPr>
          <p:nvPr/>
        </p:nvGrpSpPr>
        <p:grpSpPr bwMode="auto">
          <a:xfrm>
            <a:off x="3717925" y="2979738"/>
            <a:ext cx="5121275" cy="1630362"/>
            <a:chOff x="2342" y="2640"/>
            <a:chExt cx="3226" cy="1027"/>
          </a:xfrm>
        </p:grpSpPr>
        <p:sp>
          <p:nvSpPr>
            <p:cNvPr id="14350" name="Text Box 3">
              <a:extLst>
                <a:ext uri="{FF2B5EF4-FFF2-40B4-BE49-F238E27FC236}">
                  <a16:creationId xmlns:a16="http://schemas.microsoft.com/office/drawing/2014/main" id="{87579C56-BAA5-44B1-8FD5-7A05B5E9E8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2" y="2640"/>
              <a:ext cx="322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Step 2. Move the decimal point in the dividend </a:t>
              </a:r>
              <a:br>
                <a:rPr lang="en-US" altLang="en-US" sz="2000">
                  <a:latin typeface="Times New Roman" panose="02020603050405020304" pitchFamily="18" charset="0"/>
                </a:rPr>
              </a:br>
              <a:r>
                <a:rPr lang="en-US" altLang="en-US" sz="2000">
                  <a:latin typeface="Times New Roman" panose="02020603050405020304" pitchFamily="18" charset="0"/>
                </a:rPr>
                <a:t>            to the right by the same amount. </a:t>
              </a:r>
            </a:p>
          </p:txBody>
        </p:sp>
        <p:sp>
          <p:nvSpPr>
            <p:cNvPr id="14351" name="Text Box 4">
              <a:extLst>
                <a:ext uri="{FF2B5EF4-FFF2-40B4-BE49-F238E27FC236}">
                  <a16:creationId xmlns:a16="http://schemas.microsoft.com/office/drawing/2014/main" id="{AA742885-1633-4F1B-95DA-A7CD2CD417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2" y="3225"/>
              <a:ext cx="322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Step 3. Put a decimal point above that one in the </a:t>
              </a:r>
              <a:br>
                <a:rPr lang="en-US" altLang="en-US" sz="2000">
                  <a:latin typeface="Times New Roman" panose="02020603050405020304" pitchFamily="18" charset="0"/>
                </a:rPr>
              </a:br>
              <a:r>
                <a:rPr lang="en-US" altLang="en-US" sz="2000">
                  <a:latin typeface="Times New Roman" panose="02020603050405020304" pitchFamily="18" charset="0"/>
                </a:rPr>
                <a:t>            dividend. </a:t>
              </a:r>
            </a:p>
          </p:txBody>
        </p:sp>
      </p:grpSp>
      <p:sp>
        <p:nvSpPr>
          <p:cNvPr id="14339" name="Rectangle 5">
            <a:extLst>
              <a:ext uri="{FF2B5EF4-FFF2-40B4-BE49-F238E27FC236}">
                <a16:creationId xmlns:a16="http://schemas.microsoft.com/office/drawing/2014/main" id="{06AC3CF7-C0D2-449A-A3C1-1F6EE8A846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latin typeface="Times New Roman" panose="02020603050405020304" pitchFamily="18" charset="0"/>
              </a:rPr>
              <a:t>Division of Decimals</a:t>
            </a:r>
          </a:p>
        </p:txBody>
      </p:sp>
      <p:sp>
        <p:nvSpPr>
          <p:cNvPr id="14340" name="Text Box 6">
            <a:extLst>
              <a:ext uri="{FF2B5EF4-FFF2-40B4-BE49-F238E27FC236}">
                <a16:creationId xmlns:a16="http://schemas.microsoft.com/office/drawing/2014/main" id="{2A8418BA-35DE-4BFB-AB8C-3C23FB770C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3325" y="1233488"/>
            <a:ext cx="710247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The process of long division is similar to that of dividing whole numbers with some modifications.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Example:  2</a:t>
            </a:r>
            <a:r>
              <a:rPr lang="en-US" altLang="en-US" sz="2000" b="1">
                <a:latin typeface="Times New Roman" panose="02020603050405020304" pitchFamily="18" charset="0"/>
              </a:rPr>
              <a:t>.</a:t>
            </a:r>
            <a:r>
              <a:rPr lang="en-US" altLang="en-US" sz="2000">
                <a:latin typeface="Times New Roman" panose="02020603050405020304" pitchFamily="18" charset="0"/>
              </a:rPr>
              <a:t>556 ÷ 1</a:t>
            </a:r>
            <a:r>
              <a:rPr lang="en-US" altLang="en-US" sz="2000" b="1">
                <a:latin typeface="Times New Roman" panose="02020603050405020304" pitchFamily="18" charset="0"/>
              </a:rPr>
              <a:t>.</a:t>
            </a:r>
            <a:r>
              <a:rPr lang="en-US" altLang="en-US" sz="2000">
                <a:latin typeface="Times New Roman" panose="02020603050405020304" pitchFamily="18" charset="0"/>
              </a:rPr>
              <a:t>2</a:t>
            </a:r>
          </a:p>
        </p:txBody>
      </p:sp>
      <p:graphicFrame>
        <p:nvGraphicFramePr>
          <p:cNvPr id="14341" name="Object 7">
            <a:extLst>
              <a:ext uri="{FF2B5EF4-FFF2-40B4-BE49-F238E27FC236}">
                <a16:creationId xmlns:a16="http://schemas.microsoft.com/office/drawing/2014/main" id="{28A9A804-14CA-4050-AE64-AD42D75E1122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1524000" y="3048000"/>
          <a:ext cx="157162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name="Equation" r:id="rId3" imgW="787400" imgH="279400" progId="Equation.3">
                  <p:embed/>
                </p:oleObj>
              </mc:Choice>
              <mc:Fallback>
                <p:oleObj name="Equation" r:id="rId3" imgW="787400" imgH="279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048000"/>
                        <a:ext cx="1571625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2" name="Oval 8">
            <a:extLst>
              <a:ext uri="{FF2B5EF4-FFF2-40B4-BE49-F238E27FC236}">
                <a16:creationId xmlns:a16="http://schemas.microsoft.com/office/drawing/2014/main" id="{53B42FA2-9B4C-4C03-B185-D477E3DBC9B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76500" y="3352800"/>
            <a:ext cx="46038" cy="46038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</p:txBody>
      </p:sp>
      <p:sp>
        <p:nvSpPr>
          <p:cNvPr id="14343" name="Oval 9">
            <a:extLst>
              <a:ext uri="{FF2B5EF4-FFF2-40B4-BE49-F238E27FC236}">
                <a16:creationId xmlns:a16="http://schemas.microsoft.com/office/drawing/2014/main" id="{3AEDF7A0-0AB3-4E87-B801-54C11C49A31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78088" y="3006725"/>
            <a:ext cx="46037" cy="46038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</p:txBody>
      </p:sp>
      <p:sp>
        <p:nvSpPr>
          <p:cNvPr id="14344" name="Text Box 10">
            <a:extLst>
              <a:ext uri="{FF2B5EF4-FFF2-40B4-BE49-F238E27FC236}">
                <a16:creationId xmlns:a16="http://schemas.microsoft.com/office/drawing/2014/main" id="{B9752854-9C75-4D60-8FE4-BDCF8C4FDC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7925" y="4800600"/>
            <a:ext cx="51974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Step 4. Divide as if we are dividing whole </a:t>
            </a:r>
            <a:br>
              <a:rPr lang="en-US" altLang="en-US" sz="2000">
                <a:latin typeface="Times New Roman" panose="02020603050405020304" pitchFamily="18" charset="0"/>
              </a:rPr>
            </a:br>
            <a:r>
              <a:rPr lang="en-US" altLang="en-US" sz="2000">
                <a:latin typeface="Times New Roman" panose="02020603050405020304" pitchFamily="18" charset="0"/>
              </a:rPr>
              <a:t>            numbers.</a:t>
            </a:r>
          </a:p>
        </p:txBody>
      </p:sp>
      <p:sp>
        <p:nvSpPr>
          <p:cNvPr id="99339" name="Text Box 11">
            <a:extLst>
              <a:ext uri="{FF2B5EF4-FFF2-40B4-BE49-F238E27FC236}">
                <a16:creationId xmlns:a16="http://schemas.microsoft.com/office/drawing/2014/main" id="{2F2F9395-70AF-4F6A-84A5-F8F67BB104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8850" y="271462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99340" name="Text Box 12">
            <a:extLst>
              <a:ext uri="{FF2B5EF4-FFF2-40B4-BE49-F238E27FC236}">
                <a16:creationId xmlns:a16="http://schemas.microsoft.com/office/drawing/2014/main" id="{47BAAC21-81DC-4A76-803D-C5401977ED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8350" y="3363913"/>
            <a:ext cx="527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2</a:t>
            </a:r>
            <a:r>
              <a:rPr lang="en-US" altLang="en-US" sz="1200"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99341" name="Line 13">
            <a:extLst>
              <a:ext uri="{FF2B5EF4-FFF2-40B4-BE49-F238E27FC236}">
                <a16:creationId xmlns:a16="http://schemas.microsoft.com/office/drawing/2014/main" id="{FA988CFD-19CD-4749-886E-344C884900FA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3810000"/>
            <a:ext cx="1219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42" name="Text Box 14">
            <a:extLst>
              <a:ext uri="{FF2B5EF4-FFF2-40B4-BE49-F238E27FC236}">
                <a16:creationId xmlns:a16="http://schemas.microsoft.com/office/drawing/2014/main" id="{22D5B55A-07A8-4F4E-B7E9-D3627E6D68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381375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99343" name="Text Box 15">
            <a:extLst>
              <a:ext uri="{FF2B5EF4-FFF2-40B4-BE49-F238E27FC236}">
                <a16:creationId xmlns:a16="http://schemas.microsoft.com/office/drawing/2014/main" id="{4F27D289-6A92-4692-9BA8-BFAEDDC831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7900" y="37750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99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9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9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9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99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9" grpId="0"/>
      <p:bldP spid="99340" grpId="0"/>
      <p:bldP spid="99342" grpId="0"/>
      <p:bldP spid="9934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>
            <a:extLst>
              <a:ext uri="{FF2B5EF4-FFF2-40B4-BE49-F238E27FC236}">
                <a16:creationId xmlns:a16="http://schemas.microsoft.com/office/drawing/2014/main" id="{1418CF61-A329-4D83-8DB0-CB6E4E5AE30F}"/>
              </a:ext>
            </a:extLst>
          </p:cNvPr>
          <p:cNvGrpSpPr>
            <a:grpSpLocks/>
          </p:cNvGrpSpPr>
          <p:nvPr/>
        </p:nvGrpSpPr>
        <p:grpSpPr bwMode="auto">
          <a:xfrm>
            <a:off x="3717925" y="2979738"/>
            <a:ext cx="5121275" cy="1630362"/>
            <a:chOff x="2342" y="2640"/>
            <a:chExt cx="3226" cy="1027"/>
          </a:xfrm>
        </p:grpSpPr>
        <p:sp>
          <p:nvSpPr>
            <p:cNvPr id="15375" name="Text Box 3">
              <a:extLst>
                <a:ext uri="{FF2B5EF4-FFF2-40B4-BE49-F238E27FC236}">
                  <a16:creationId xmlns:a16="http://schemas.microsoft.com/office/drawing/2014/main" id="{B99C4FA7-BD0F-4EC7-A7D9-C342973576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2" y="2640"/>
              <a:ext cx="322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Step 2. Move the decimal point in the dividend </a:t>
              </a:r>
              <a:br>
                <a:rPr lang="en-US" altLang="en-US" sz="2000">
                  <a:latin typeface="Times New Roman" panose="02020603050405020304" pitchFamily="18" charset="0"/>
                </a:rPr>
              </a:br>
              <a:r>
                <a:rPr lang="en-US" altLang="en-US" sz="2000">
                  <a:latin typeface="Times New Roman" panose="02020603050405020304" pitchFamily="18" charset="0"/>
                </a:rPr>
                <a:t>            to the right by the same amount. </a:t>
              </a:r>
            </a:p>
          </p:txBody>
        </p:sp>
        <p:sp>
          <p:nvSpPr>
            <p:cNvPr id="15376" name="Text Box 4">
              <a:extLst>
                <a:ext uri="{FF2B5EF4-FFF2-40B4-BE49-F238E27FC236}">
                  <a16:creationId xmlns:a16="http://schemas.microsoft.com/office/drawing/2014/main" id="{2F4F3A76-47E5-4574-B77A-5721351F19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2" y="3225"/>
              <a:ext cx="322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Step 3. Put a decimal point above that one in the </a:t>
              </a:r>
              <a:br>
                <a:rPr lang="en-US" altLang="en-US" sz="2000">
                  <a:latin typeface="Times New Roman" panose="02020603050405020304" pitchFamily="18" charset="0"/>
                </a:rPr>
              </a:br>
              <a:r>
                <a:rPr lang="en-US" altLang="en-US" sz="2000">
                  <a:latin typeface="Times New Roman" panose="02020603050405020304" pitchFamily="18" charset="0"/>
                </a:rPr>
                <a:t>            dividend. </a:t>
              </a:r>
            </a:p>
          </p:txBody>
        </p:sp>
      </p:grpSp>
      <p:sp>
        <p:nvSpPr>
          <p:cNvPr id="15363" name="Rectangle 5">
            <a:extLst>
              <a:ext uri="{FF2B5EF4-FFF2-40B4-BE49-F238E27FC236}">
                <a16:creationId xmlns:a16="http://schemas.microsoft.com/office/drawing/2014/main" id="{05FF8DC8-87BF-4A49-AE8D-51D9ADA250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latin typeface="Times New Roman" panose="02020603050405020304" pitchFamily="18" charset="0"/>
              </a:rPr>
              <a:t>Division of Decimals</a:t>
            </a:r>
          </a:p>
        </p:txBody>
      </p:sp>
      <p:sp>
        <p:nvSpPr>
          <p:cNvPr id="15364" name="Text Box 6">
            <a:extLst>
              <a:ext uri="{FF2B5EF4-FFF2-40B4-BE49-F238E27FC236}">
                <a16:creationId xmlns:a16="http://schemas.microsoft.com/office/drawing/2014/main" id="{6598B9B3-2057-45E8-841F-7A71D6BEF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3325" y="1233488"/>
            <a:ext cx="710247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The process of long division is similar to that of dividing whole numbers with some modifications.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Example:  2</a:t>
            </a:r>
            <a:r>
              <a:rPr lang="en-US" altLang="en-US" sz="2000" b="1">
                <a:latin typeface="Times New Roman" panose="02020603050405020304" pitchFamily="18" charset="0"/>
              </a:rPr>
              <a:t>.</a:t>
            </a:r>
            <a:r>
              <a:rPr lang="en-US" altLang="en-US" sz="2000">
                <a:latin typeface="Times New Roman" panose="02020603050405020304" pitchFamily="18" charset="0"/>
              </a:rPr>
              <a:t>556 ÷ 1</a:t>
            </a:r>
            <a:r>
              <a:rPr lang="en-US" altLang="en-US" sz="2000" b="1">
                <a:latin typeface="Times New Roman" panose="02020603050405020304" pitchFamily="18" charset="0"/>
              </a:rPr>
              <a:t>.</a:t>
            </a:r>
            <a:r>
              <a:rPr lang="en-US" altLang="en-US" sz="2000">
                <a:latin typeface="Times New Roman" panose="02020603050405020304" pitchFamily="18" charset="0"/>
              </a:rPr>
              <a:t>2</a:t>
            </a:r>
          </a:p>
        </p:txBody>
      </p:sp>
      <p:graphicFrame>
        <p:nvGraphicFramePr>
          <p:cNvPr id="15365" name="Object 7">
            <a:extLst>
              <a:ext uri="{FF2B5EF4-FFF2-40B4-BE49-F238E27FC236}">
                <a16:creationId xmlns:a16="http://schemas.microsoft.com/office/drawing/2014/main" id="{2275ECE5-252D-43FA-9772-063E04C72391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1524000" y="3048000"/>
          <a:ext cx="157162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7" name="Equation" r:id="rId3" imgW="787400" imgH="279400" progId="Equation.3">
                  <p:embed/>
                </p:oleObj>
              </mc:Choice>
              <mc:Fallback>
                <p:oleObj name="Equation" r:id="rId3" imgW="787400" imgH="279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048000"/>
                        <a:ext cx="1571625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Oval 8">
            <a:extLst>
              <a:ext uri="{FF2B5EF4-FFF2-40B4-BE49-F238E27FC236}">
                <a16:creationId xmlns:a16="http://schemas.microsoft.com/office/drawing/2014/main" id="{0862A58A-4A7E-4769-AE7D-53B6B52F46B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76500" y="3352800"/>
            <a:ext cx="46038" cy="46038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</p:txBody>
      </p:sp>
      <p:sp>
        <p:nvSpPr>
          <p:cNvPr id="15367" name="Oval 9">
            <a:extLst>
              <a:ext uri="{FF2B5EF4-FFF2-40B4-BE49-F238E27FC236}">
                <a16:creationId xmlns:a16="http://schemas.microsoft.com/office/drawing/2014/main" id="{8A941AD5-9E53-4471-B83A-37BB8834CF2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78088" y="3006725"/>
            <a:ext cx="46037" cy="46038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</p:txBody>
      </p:sp>
      <p:sp>
        <p:nvSpPr>
          <p:cNvPr id="15368" name="Text Box 10">
            <a:extLst>
              <a:ext uri="{FF2B5EF4-FFF2-40B4-BE49-F238E27FC236}">
                <a16:creationId xmlns:a16="http://schemas.microsoft.com/office/drawing/2014/main" id="{BFE9EAA7-3A56-4FC7-B75B-E5BF102385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7925" y="4800600"/>
            <a:ext cx="5045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Step 4. Divide as if we are dividing whole </a:t>
            </a:r>
            <a:br>
              <a:rPr lang="en-US" altLang="en-US" sz="2000">
                <a:latin typeface="Times New Roman" panose="02020603050405020304" pitchFamily="18" charset="0"/>
              </a:rPr>
            </a:br>
            <a:r>
              <a:rPr lang="en-US" altLang="en-US" sz="2000">
                <a:latin typeface="Times New Roman" panose="02020603050405020304" pitchFamily="18" charset="0"/>
              </a:rPr>
              <a:t>            numbers.</a:t>
            </a:r>
          </a:p>
        </p:txBody>
      </p:sp>
      <p:sp>
        <p:nvSpPr>
          <p:cNvPr id="15369" name="Text Box 11">
            <a:extLst>
              <a:ext uri="{FF2B5EF4-FFF2-40B4-BE49-F238E27FC236}">
                <a16:creationId xmlns:a16="http://schemas.microsoft.com/office/drawing/2014/main" id="{E928E9EB-7746-4D50-AEAF-7DA03B5388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8850" y="271462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5370" name="Text Box 12">
            <a:extLst>
              <a:ext uri="{FF2B5EF4-FFF2-40B4-BE49-F238E27FC236}">
                <a16:creationId xmlns:a16="http://schemas.microsoft.com/office/drawing/2014/main" id="{EC8F2151-9BBB-4430-83A2-8EC8F229C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8350" y="3363913"/>
            <a:ext cx="527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2</a:t>
            </a:r>
            <a:r>
              <a:rPr lang="en-US" altLang="en-US" sz="1200"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5371" name="Line 13">
            <a:extLst>
              <a:ext uri="{FF2B5EF4-FFF2-40B4-BE49-F238E27FC236}">
                <a16:creationId xmlns:a16="http://schemas.microsoft.com/office/drawing/2014/main" id="{748406BA-40BF-4D66-B5DC-61F98F886D01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3810000"/>
            <a:ext cx="1219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Text Box 14">
            <a:extLst>
              <a:ext uri="{FF2B5EF4-FFF2-40B4-BE49-F238E27FC236}">
                <a16:creationId xmlns:a16="http://schemas.microsoft.com/office/drawing/2014/main" id="{72AB8308-4E29-48D0-A07B-4A21442E5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381375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15373" name="Text Box 15">
            <a:extLst>
              <a:ext uri="{FF2B5EF4-FFF2-40B4-BE49-F238E27FC236}">
                <a16:creationId xmlns:a16="http://schemas.microsoft.com/office/drawing/2014/main" id="{9CEAEDE0-C59E-4BA3-90D3-DC6FB4F16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7900" y="37750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00368" name="Text Box 16">
            <a:extLst>
              <a:ext uri="{FF2B5EF4-FFF2-40B4-BE49-F238E27FC236}">
                <a16:creationId xmlns:a16="http://schemas.microsoft.com/office/drawing/2014/main" id="{2B03EB84-596A-446D-B392-83D91361CF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0527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5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00209 C -0.00017 0.01042 5.55556E-7 0.03472 -0.00017 0.05209 C -0.00035 0.06945 -0.00052 0.09491 -0.00069 0.10625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5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6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>
            <a:extLst>
              <a:ext uri="{FF2B5EF4-FFF2-40B4-BE49-F238E27FC236}">
                <a16:creationId xmlns:a16="http://schemas.microsoft.com/office/drawing/2014/main" id="{731A02EA-5F3E-410A-92E3-41025CB53AEF}"/>
              </a:ext>
            </a:extLst>
          </p:cNvPr>
          <p:cNvGrpSpPr>
            <a:grpSpLocks/>
          </p:cNvGrpSpPr>
          <p:nvPr/>
        </p:nvGrpSpPr>
        <p:grpSpPr bwMode="auto">
          <a:xfrm>
            <a:off x="3717925" y="2979738"/>
            <a:ext cx="5121275" cy="1630362"/>
            <a:chOff x="2342" y="2640"/>
            <a:chExt cx="3226" cy="1027"/>
          </a:xfrm>
        </p:grpSpPr>
        <p:sp>
          <p:nvSpPr>
            <p:cNvPr id="16403" name="Text Box 3">
              <a:extLst>
                <a:ext uri="{FF2B5EF4-FFF2-40B4-BE49-F238E27FC236}">
                  <a16:creationId xmlns:a16="http://schemas.microsoft.com/office/drawing/2014/main" id="{56C52D8C-ADB5-4D83-9A58-487D23973F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2" y="2640"/>
              <a:ext cx="322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Step 2. Move the decimal point in the dividend </a:t>
              </a:r>
              <a:br>
                <a:rPr lang="en-US" altLang="en-US" sz="2000">
                  <a:latin typeface="Times New Roman" panose="02020603050405020304" pitchFamily="18" charset="0"/>
                </a:rPr>
              </a:br>
              <a:r>
                <a:rPr lang="en-US" altLang="en-US" sz="2000">
                  <a:latin typeface="Times New Roman" panose="02020603050405020304" pitchFamily="18" charset="0"/>
                </a:rPr>
                <a:t>            to the right by the same amount. </a:t>
              </a:r>
            </a:p>
          </p:txBody>
        </p:sp>
        <p:sp>
          <p:nvSpPr>
            <p:cNvPr id="16404" name="Text Box 4">
              <a:extLst>
                <a:ext uri="{FF2B5EF4-FFF2-40B4-BE49-F238E27FC236}">
                  <a16:creationId xmlns:a16="http://schemas.microsoft.com/office/drawing/2014/main" id="{148F6CD9-A150-4DA8-BBCB-AEC5A98E3C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2" y="3225"/>
              <a:ext cx="322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Step 3. Put a decimal point above that one in the </a:t>
              </a:r>
              <a:br>
                <a:rPr lang="en-US" altLang="en-US" sz="2000">
                  <a:latin typeface="Times New Roman" panose="02020603050405020304" pitchFamily="18" charset="0"/>
                </a:rPr>
              </a:br>
              <a:r>
                <a:rPr lang="en-US" altLang="en-US" sz="2000">
                  <a:latin typeface="Times New Roman" panose="02020603050405020304" pitchFamily="18" charset="0"/>
                </a:rPr>
                <a:t>            dividend. </a:t>
              </a:r>
            </a:p>
          </p:txBody>
        </p:sp>
      </p:grpSp>
      <p:sp>
        <p:nvSpPr>
          <p:cNvPr id="16387" name="Rectangle 5">
            <a:extLst>
              <a:ext uri="{FF2B5EF4-FFF2-40B4-BE49-F238E27FC236}">
                <a16:creationId xmlns:a16="http://schemas.microsoft.com/office/drawing/2014/main" id="{CE1A5B28-29EF-44AE-8FD1-99B797B452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latin typeface="Times New Roman" panose="02020603050405020304" pitchFamily="18" charset="0"/>
              </a:rPr>
              <a:t>Division of Decimals</a:t>
            </a:r>
          </a:p>
        </p:txBody>
      </p:sp>
      <p:sp>
        <p:nvSpPr>
          <p:cNvPr id="16388" name="Text Box 6">
            <a:extLst>
              <a:ext uri="{FF2B5EF4-FFF2-40B4-BE49-F238E27FC236}">
                <a16:creationId xmlns:a16="http://schemas.microsoft.com/office/drawing/2014/main" id="{B1E0BC47-57B0-4A2D-9719-32CD3E2EA1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3325" y="1233488"/>
            <a:ext cx="710247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The process of long division is similar to that of dividing whole numbers with some modifications.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Example:  2</a:t>
            </a:r>
            <a:r>
              <a:rPr lang="en-US" altLang="en-US" sz="2000" b="1">
                <a:latin typeface="Times New Roman" panose="02020603050405020304" pitchFamily="18" charset="0"/>
              </a:rPr>
              <a:t>.</a:t>
            </a:r>
            <a:r>
              <a:rPr lang="en-US" altLang="en-US" sz="2000">
                <a:latin typeface="Times New Roman" panose="02020603050405020304" pitchFamily="18" charset="0"/>
              </a:rPr>
              <a:t>556 ÷ 1</a:t>
            </a:r>
            <a:r>
              <a:rPr lang="en-US" altLang="en-US" sz="2000" b="1">
                <a:latin typeface="Times New Roman" panose="02020603050405020304" pitchFamily="18" charset="0"/>
              </a:rPr>
              <a:t>.</a:t>
            </a:r>
            <a:r>
              <a:rPr lang="en-US" altLang="en-US" sz="2000">
                <a:latin typeface="Times New Roman" panose="02020603050405020304" pitchFamily="18" charset="0"/>
              </a:rPr>
              <a:t>2</a:t>
            </a:r>
          </a:p>
        </p:txBody>
      </p:sp>
      <p:graphicFrame>
        <p:nvGraphicFramePr>
          <p:cNvPr id="16389" name="Object 7">
            <a:extLst>
              <a:ext uri="{FF2B5EF4-FFF2-40B4-BE49-F238E27FC236}">
                <a16:creationId xmlns:a16="http://schemas.microsoft.com/office/drawing/2014/main" id="{E113A4EF-47E7-43D2-B027-1849715BEEA1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1524000" y="3048000"/>
          <a:ext cx="157162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5" name="Equation" r:id="rId3" imgW="787400" imgH="279400" progId="Equation.3">
                  <p:embed/>
                </p:oleObj>
              </mc:Choice>
              <mc:Fallback>
                <p:oleObj name="Equation" r:id="rId3" imgW="787400" imgH="279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048000"/>
                        <a:ext cx="1571625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0" name="Oval 8">
            <a:extLst>
              <a:ext uri="{FF2B5EF4-FFF2-40B4-BE49-F238E27FC236}">
                <a16:creationId xmlns:a16="http://schemas.microsoft.com/office/drawing/2014/main" id="{7E23343B-D145-4A71-8D05-3F34971D3D0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76500" y="3352800"/>
            <a:ext cx="46038" cy="46038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</p:txBody>
      </p:sp>
      <p:sp>
        <p:nvSpPr>
          <p:cNvPr id="16391" name="Oval 9">
            <a:extLst>
              <a:ext uri="{FF2B5EF4-FFF2-40B4-BE49-F238E27FC236}">
                <a16:creationId xmlns:a16="http://schemas.microsoft.com/office/drawing/2014/main" id="{D05D5E5C-4494-4AF3-BC9D-0C9C0B1B58C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78088" y="3006725"/>
            <a:ext cx="46037" cy="46038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</p:txBody>
      </p:sp>
      <p:sp>
        <p:nvSpPr>
          <p:cNvPr id="16392" name="Text Box 10">
            <a:extLst>
              <a:ext uri="{FF2B5EF4-FFF2-40B4-BE49-F238E27FC236}">
                <a16:creationId xmlns:a16="http://schemas.microsoft.com/office/drawing/2014/main" id="{257EBAB1-9822-432D-9F38-D02F4D1372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7925" y="4800600"/>
            <a:ext cx="51974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Step 4. Divide as if we are dividing whole </a:t>
            </a:r>
            <a:br>
              <a:rPr lang="en-US" altLang="en-US" sz="2000">
                <a:latin typeface="Times New Roman" panose="02020603050405020304" pitchFamily="18" charset="0"/>
              </a:rPr>
            </a:br>
            <a:r>
              <a:rPr lang="en-US" altLang="en-US" sz="2000">
                <a:latin typeface="Times New Roman" panose="02020603050405020304" pitchFamily="18" charset="0"/>
              </a:rPr>
              <a:t>            numbers.</a:t>
            </a:r>
          </a:p>
        </p:txBody>
      </p:sp>
      <p:sp>
        <p:nvSpPr>
          <p:cNvPr id="16393" name="Text Box 11">
            <a:extLst>
              <a:ext uri="{FF2B5EF4-FFF2-40B4-BE49-F238E27FC236}">
                <a16:creationId xmlns:a16="http://schemas.microsoft.com/office/drawing/2014/main" id="{800B4508-1610-4BA5-88F8-4E589FB29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8850" y="271462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6394" name="Text Box 12">
            <a:extLst>
              <a:ext uri="{FF2B5EF4-FFF2-40B4-BE49-F238E27FC236}">
                <a16:creationId xmlns:a16="http://schemas.microsoft.com/office/drawing/2014/main" id="{4D10849B-331B-4BE9-922B-25CDDF39B4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8350" y="3363913"/>
            <a:ext cx="527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2</a:t>
            </a:r>
            <a:r>
              <a:rPr lang="en-US" altLang="en-US" sz="1200"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6395" name="Line 13">
            <a:extLst>
              <a:ext uri="{FF2B5EF4-FFF2-40B4-BE49-F238E27FC236}">
                <a16:creationId xmlns:a16="http://schemas.microsoft.com/office/drawing/2014/main" id="{4598316C-46DC-4768-AF52-C2483053B766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3810000"/>
            <a:ext cx="1219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Text Box 14">
            <a:extLst>
              <a:ext uri="{FF2B5EF4-FFF2-40B4-BE49-F238E27FC236}">
                <a16:creationId xmlns:a16="http://schemas.microsoft.com/office/drawing/2014/main" id="{502B8BB9-E4F3-4DED-9DCD-84F268874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381375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16397" name="Text Box 15">
            <a:extLst>
              <a:ext uri="{FF2B5EF4-FFF2-40B4-BE49-F238E27FC236}">
                <a16:creationId xmlns:a16="http://schemas.microsoft.com/office/drawing/2014/main" id="{28C2ADF0-432A-4AEB-A958-A6CC6C6FB6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7900" y="3775075"/>
            <a:ext cx="514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1</a:t>
            </a:r>
            <a:r>
              <a:rPr lang="en-US" altLang="en-US" sz="800"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01392" name="Text Box 16">
            <a:extLst>
              <a:ext uri="{FF2B5EF4-FFF2-40B4-BE49-F238E27FC236}">
                <a16:creationId xmlns:a16="http://schemas.microsoft.com/office/drawing/2014/main" id="{925B79D5-65B6-482A-A184-0F09775CCA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71462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01393" name="Text Box 17">
            <a:extLst>
              <a:ext uri="{FF2B5EF4-FFF2-40B4-BE49-F238E27FC236}">
                <a16:creationId xmlns:a16="http://schemas.microsoft.com/office/drawing/2014/main" id="{3B6E128D-2E1C-4BEA-A5C3-AE48FFD57B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7900" y="4079875"/>
            <a:ext cx="514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1</a:t>
            </a:r>
            <a:r>
              <a:rPr lang="en-US" altLang="en-US" sz="800"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01394" name="Line 18">
            <a:extLst>
              <a:ext uri="{FF2B5EF4-FFF2-40B4-BE49-F238E27FC236}">
                <a16:creationId xmlns:a16="http://schemas.microsoft.com/office/drawing/2014/main" id="{447EB07F-81F0-4F19-A08B-6575179E6B2F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4495800"/>
            <a:ext cx="1066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95" name="Text Box 19">
            <a:extLst>
              <a:ext uri="{FF2B5EF4-FFF2-40B4-BE49-F238E27FC236}">
                <a16:creationId xmlns:a16="http://schemas.microsoft.com/office/drawing/2014/main" id="{36E56078-CDA1-4F6F-82E8-70FD903E8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094163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101396" name="Text Box 20">
            <a:extLst>
              <a:ext uri="{FF2B5EF4-FFF2-40B4-BE49-F238E27FC236}">
                <a16:creationId xmlns:a16="http://schemas.microsoft.com/office/drawing/2014/main" id="{BF198D04-9CD1-4A7F-BB0D-B849A04A3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938" y="44592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1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1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01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1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101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92" grpId="0"/>
      <p:bldP spid="101393" grpId="0"/>
      <p:bldP spid="101395" grpId="0"/>
      <p:bldP spid="10139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>
            <a:extLst>
              <a:ext uri="{FF2B5EF4-FFF2-40B4-BE49-F238E27FC236}">
                <a16:creationId xmlns:a16="http://schemas.microsoft.com/office/drawing/2014/main" id="{67FE27E4-A5E5-4EC2-AEB9-E15A8D58F926}"/>
              </a:ext>
            </a:extLst>
          </p:cNvPr>
          <p:cNvGrpSpPr>
            <a:grpSpLocks/>
          </p:cNvGrpSpPr>
          <p:nvPr/>
        </p:nvGrpSpPr>
        <p:grpSpPr bwMode="auto">
          <a:xfrm>
            <a:off x="3717925" y="2979738"/>
            <a:ext cx="5121275" cy="1630362"/>
            <a:chOff x="2342" y="2640"/>
            <a:chExt cx="3226" cy="1027"/>
          </a:xfrm>
        </p:grpSpPr>
        <p:sp>
          <p:nvSpPr>
            <p:cNvPr id="17428" name="Text Box 3">
              <a:extLst>
                <a:ext uri="{FF2B5EF4-FFF2-40B4-BE49-F238E27FC236}">
                  <a16:creationId xmlns:a16="http://schemas.microsoft.com/office/drawing/2014/main" id="{F80E09AC-525D-43DE-8B33-E7627B4423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2" y="2640"/>
              <a:ext cx="322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Step 2. Move the decimal point in the dividend </a:t>
              </a:r>
              <a:br>
                <a:rPr lang="en-US" altLang="en-US" sz="2000">
                  <a:latin typeface="Times New Roman" panose="02020603050405020304" pitchFamily="18" charset="0"/>
                </a:rPr>
              </a:br>
              <a:r>
                <a:rPr lang="en-US" altLang="en-US" sz="2000">
                  <a:latin typeface="Times New Roman" panose="02020603050405020304" pitchFamily="18" charset="0"/>
                </a:rPr>
                <a:t>            to the right by the same amount. </a:t>
              </a:r>
            </a:p>
          </p:txBody>
        </p:sp>
        <p:sp>
          <p:nvSpPr>
            <p:cNvPr id="17429" name="Text Box 4">
              <a:extLst>
                <a:ext uri="{FF2B5EF4-FFF2-40B4-BE49-F238E27FC236}">
                  <a16:creationId xmlns:a16="http://schemas.microsoft.com/office/drawing/2014/main" id="{3BD5BBDC-43E8-4E47-9B99-E99388F5A5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2" y="3225"/>
              <a:ext cx="322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Step 3. Put a decimal point above that one in the </a:t>
              </a:r>
              <a:br>
                <a:rPr lang="en-US" altLang="en-US" sz="2000">
                  <a:latin typeface="Times New Roman" panose="02020603050405020304" pitchFamily="18" charset="0"/>
                </a:rPr>
              </a:br>
              <a:r>
                <a:rPr lang="en-US" altLang="en-US" sz="2000">
                  <a:latin typeface="Times New Roman" panose="02020603050405020304" pitchFamily="18" charset="0"/>
                </a:rPr>
                <a:t>            dividend. </a:t>
              </a:r>
            </a:p>
          </p:txBody>
        </p:sp>
      </p:grpSp>
      <p:sp>
        <p:nvSpPr>
          <p:cNvPr id="17411" name="Rectangle 5">
            <a:extLst>
              <a:ext uri="{FF2B5EF4-FFF2-40B4-BE49-F238E27FC236}">
                <a16:creationId xmlns:a16="http://schemas.microsoft.com/office/drawing/2014/main" id="{F5799C4D-3DFB-4637-9E28-9B1D5392FA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latin typeface="Times New Roman" panose="02020603050405020304" pitchFamily="18" charset="0"/>
              </a:rPr>
              <a:t>Division of Decimals</a:t>
            </a:r>
          </a:p>
        </p:txBody>
      </p:sp>
      <p:sp>
        <p:nvSpPr>
          <p:cNvPr id="17412" name="Text Box 6">
            <a:extLst>
              <a:ext uri="{FF2B5EF4-FFF2-40B4-BE49-F238E27FC236}">
                <a16:creationId xmlns:a16="http://schemas.microsoft.com/office/drawing/2014/main" id="{C6C488FC-3305-471F-B2AB-4F4022317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3325" y="1233488"/>
            <a:ext cx="710247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The process of long division is similar to that of dividing whole numbers with some modifications.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Example:  2</a:t>
            </a:r>
            <a:r>
              <a:rPr lang="en-US" altLang="en-US" sz="2000" b="1">
                <a:latin typeface="Times New Roman" panose="02020603050405020304" pitchFamily="18" charset="0"/>
              </a:rPr>
              <a:t>.</a:t>
            </a:r>
            <a:r>
              <a:rPr lang="en-US" altLang="en-US" sz="2000">
                <a:latin typeface="Times New Roman" panose="02020603050405020304" pitchFamily="18" charset="0"/>
              </a:rPr>
              <a:t>556 ÷ 1</a:t>
            </a:r>
            <a:r>
              <a:rPr lang="en-US" altLang="en-US" sz="2000" b="1">
                <a:latin typeface="Times New Roman" panose="02020603050405020304" pitchFamily="18" charset="0"/>
              </a:rPr>
              <a:t>.</a:t>
            </a:r>
            <a:r>
              <a:rPr lang="en-US" altLang="en-US" sz="2000">
                <a:latin typeface="Times New Roman" panose="02020603050405020304" pitchFamily="18" charset="0"/>
              </a:rPr>
              <a:t>2</a:t>
            </a:r>
          </a:p>
        </p:txBody>
      </p:sp>
      <p:graphicFrame>
        <p:nvGraphicFramePr>
          <p:cNvPr id="17413" name="Object 7">
            <a:extLst>
              <a:ext uri="{FF2B5EF4-FFF2-40B4-BE49-F238E27FC236}">
                <a16:creationId xmlns:a16="http://schemas.microsoft.com/office/drawing/2014/main" id="{F1E82F84-3571-4BBD-B0E3-DDF1870FC14F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1524000" y="3048000"/>
          <a:ext cx="157162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0" name="Equation" r:id="rId3" imgW="787400" imgH="279400" progId="Equation.3">
                  <p:embed/>
                </p:oleObj>
              </mc:Choice>
              <mc:Fallback>
                <p:oleObj name="Equation" r:id="rId3" imgW="787400" imgH="279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048000"/>
                        <a:ext cx="1571625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Oval 8">
            <a:extLst>
              <a:ext uri="{FF2B5EF4-FFF2-40B4-BE49-F238E27FC236}">
                <a16:creationId xmlns:a16="http://schemas.microsoft.com/office/drawing/2014/main" id="{2AD6B4FF-0AF7-4390-A085-B667099A6DA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76500" y="3352800"/>
            <a:ext cx="46038" cy="46038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</p:txBody>
      </p:sp>
      <p:sp>
        <p:nvSpPr>
          <p:cNvPr id="17415" name="Oval 9">
            <a:extLst>
              <a:ext uri="{FF2B5EF4-FFF2-40B4-BE49-F238E27FC236}">
                <a16:creationId xmlns:a16="http://schemas.microsoft.com/office/drawing/2014/main" id="{F0ECBF14-CAD1-4C2B-B0B6-96E4965B61F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78088" y="3006725"/>
            <a:ext cx="46037" cy="46038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</p:txBody>
      </p:sp>
      <p:sp>
        <p:nvSpPr>
          <p:cNvPr id="17416" name="Text Box 10">
            <a:extLst>
              <a:ext uri="{FF2B5EF4-FFF2-40B4-BE49-F238E27FC236}">
                <a16:creationId xmlns:a16="http://schemas.microsoft.com/office/drawing/2014/main" id="{1853C20B-BFB7-4208-A308-9C7AC40673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7925" y="4800600"/>
            <a:ext cx="51212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Step 4. Divide as if we are dividing whole </a:t>
            </a:r>
            <a:br>
              <a:rPr lang="en-US" altLang="en-US" sz="2000">
                <a:latin typeface="Times New Roman" panose="02020603050405020304" pitchFamily="18" charset="0"/>
              </a:rPr>
            </a:br>
            <a:r>
              <a:rPr lang="en-US" altLang="en-US" sz="2000">
                <a:latin typeface="Times New Roman" panose="02020603050405020304" pitchFamily="18" charset="0"/>
              </a:rPr>
              <a:t>            numbers.</a:t>
            </a:r>
          </a:p>
        </p:txBody>
      </p:sp>
      <p:sp>
        <p:nvSpPr>
          <p:cNvPr id="17417" name="Text Box 11">
            <a:extLst>
              <a:ext uri="{FF2B5EF4-FFF2-40B4-BE49-F238E27FC236}">
                <a16:creationId xmlns:a16="http://schemas.microsoft.com/office/drawing/2014/main" id="{EF9C8AC9-1C45-46D3-AABB-AF68C6BB59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8850" y="271462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7418" name="Text Box 12">
            <a:extLst>
              <a:ext uri="{FF2B5EF4-FFF2-40B4-BE49-F238E27FC236}">
                <a16:creationId xmlns:a16="http://schemas.microsoft.com/office/drawing/2014/main" id="{986C07B1-1C58-4D22-A6DA-91C6ABECF8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8350" y="3363913"/>
            <a:ext cx="527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2</a:t>
            </a:r>
            <a:r>
              <a:rPr lang="en-US" altLang="en-US" sz="1200"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7419" name="Line 13">
            <a:extLst>
              <a:ext uri="{FF2B5EF4-FFF2-40B4-BE49-F238E27FC236}">
                <a16:creationId xmlns:a16="http://schemas.microsoft.com/office/drawing/2014/main" id="{40C96DC5-C8CF-40A1-A200-7D06B1896285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3810000"/>
            <a:ext cx="1219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Text Box 14">
            <a:extLst>
              <a:ext uri="{FF2B5EF4-FFF2-40B4-BE49-F238E27FC236}">
                <a16:creationId xmlns:a16="http://schemas.microsoft.com/office/drawing/2014/main" id="{78F1AE6E-F65E-4E6B-A31C-44108FCE6C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381375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17421" name="Text Box 15">
            <a:extLst>
              <a:ext uri="{FF2B5EF4-FFF2-40B4-BE49-F238E27FC236}">
                <a16:creationId xmlns:a16="http://schemas.microsoft.com/office/drawing/2014/main" id="{B3E71F47-5AE3-4201-8F68-10A5F390D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7900" y="3775075"/>
            <a:ext cx="514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1</a:t>
            </a:r>
            <a:r>
              <a:rPr lang="en-US" altLang="en-US" sz="800"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7422" name="Text Box 16">
            <a:extLst>
              <a:ext uri="{FF2B5EF4-FFF2-40B4-BE49-F238E27FC236}">
                <a16:creationId xmlns:a16="http://schemas.microsoft.com/office/drawing/2014/main" id="{EACBBD6D-DED3-48CB-B24D-245958242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71462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7423" name="Text Box 17">
            <a:extLst>
              <a:ext uri="{FF2B5EF4-FFF2-40B4-BE49-F238E27FC236}">
                <a16:creationId xmlns:a16="http://schemas.microsoft.com/office/drawing/2014/main" id="{51EFA0F1-A4C0-42E2-9805-39E53422DF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7900" y="4079875"/>
            <a:ext cx="514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1</a:t>
            </a:r>
            <a:r>
              <a:rPr lang="en-US" altLang="en-US" sz="800"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7424" name="Line 18">
            <a:extLst>
              <a:ext uri="{FF2B5EF4-FFF2-40B4-BE49-F238E27FC236}">
                <a16:creationId xmlns:a16="http://schemas.microsoft.com/office/drawing/2014/main" id="{5F3FC838-B54B-478C-8F6F-C1C8A2D6E50A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4495800"/>
            <a:ext cx="1066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Text Box 19">
            <a:extLst>
              <a:ext uri="{FF2B5EF4-FFF2-40B4-BE49-F238E27FC236}">
                <a16:creationId xmlns:a16="http://schemas.microsoft.com/office/drawing/2014/main" id="{B2631228-410B-4D01-98E2-CF9EA9F91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094163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17426" name="Text Box 20">
            <a:extLst>
              <a:ext uri="{FF2B5EF4-FFF2-40B4-BE49-F238E27FC236}">
                <a16:creationId xmlns:a16="http://schemas.microsoft.com/office/drawing/2014/main" id="{0301B04A-A3CC-41ED-99DC-EA846157D2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938" y="44592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02421" name="Text Box 21">
            <a:extLst>
              <a:ext uri="{FF2B5EF4-FFF2-40B4-BE49-F238E27FC236}">
                <a16:creationId xmlns:a16="http://schemas.microsoft.com/office/drawing/2014/main" id="{49CB31A4-517D-4D9C-9311-A009E0E2B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3663" y="30622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6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0.00208 C -3.61111E-6 0.01898 -0.00017 0.06921 -0.00017 0.10301 C -0.00017 0.13681 -0.00052 0.18333 -0.00052 0.2044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1024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10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>
            <a:extLst>
              <a:ext uri="{FF2B5EF4-FFF2-40B4-BE49-F238E27FC236}">
                <a16:creationId xmlns:a16="http://schemas.microsoft.com/office/drawing/2014/main" id="{852A5455-7894-46D0-A06B-5D3F7345219B}"/>
              </a:ext>
            </a:extLst>
          </p:cNvPr>
          <p:cNvGrpSpPr>
            <a:grpSpLocks/>
          </p:cNvGrpSpPr>
          <p:nvPr/>
        </p:nvGrpSpPr>
        <p:grpSpPr bwMode="auto">
          <a:xfrm>
            <a:off x="3717925" y="2979738"/>
            <a:ext cx="5121275" cy="1630362"/>
            <a:chOff x="2342" y="2640"/>
            <a:chExt cx="3226" cy="1027"/>
          </a:xfrm>
        </p:grpSpPr>
        <p:sp>
          <p:nvSpPr>
            <p:cNvPr id="18457" name="Text Box 3">
              <a:extLst>
                <a:ext uri="{FF2B5EF4-FFF2-40B4-BE49-F238E27FC236}">
                  <a16:creationId xmlns:a16="http://schemas.microsoft.com/office/drawing/2014/main" id="{79EB938F-F3A6-4190-A93C-A187E3F0C4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2" y="2640"/>
              <a:ext cx="322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Step 2. Move the decimal point in the dividend </a:t>
              </a:r>
              <a:br>
                <a:rPr lang="en-US" altLang="en-US" sz="2000">
                  <a:latin typeface="Times New Roman" panose="02020603050405020304" pitchFamily="18" charset="0"/>
                </a:rPr>
              </a:br>
              <a:r>
                <a:rPr lang="en-US" altLang="en-US" sz="2000">
                  <a:latin typeface="Times New Roman" panose="02020603050405020304" pitchFamily="18" charset="0"/>
                </a:rPr>
                <a:t>            to the right by the same amount. </a:t>
              </a:r>
            </a:p>
          </p:txBody>
        </p:sp>
        <p:sp>
          <p:nvSpPr>
            <p:cNvPr id="18458" name="Text Box 4">
              <a:extLst>
                <a:ext uri="{FF2B5EF4-FFF2-40B4-BE49-F238E27FC236}">
                  <a16:creationId xmlns:a16="http://schemas.microsoft.com/office/drawing/2014/main" id="{150A81A0-536F-4899-A5D8-34DD28B6C6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2" y="3225"/>
              <a:ext cx="322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Step 3. Put a decimal point above that one in the </a:t>
              </a:r>
              <a:br>
                <a:rPr lang="en-US" altLang="en-US" sz="2000">
                  <a:latin typeface="Times New Roman" panose="02020603050405020304" pitchFamily="18" charset="0"/>
                </a:rPr>
              </a:br>
              <a:r>
                <a:rPr lang="en-US" altLang="en-US" sz="2000">
                  <a:latin typeface="Times New Roman" panose="02020603050405020304" pitchFamily="18" charset="0"/>
                </a:rPr>
                <a:t>            dividend. </a:t>
              </a:r>
            </a:p>
          </p:txBody>
        </p:sp>
      </p:grpSp>
      <p:sp>
        <p:nvSpPr>
          <p:cNvPr id="18435" name="Rectangle 5">
            <a:extLst>
              <a:ext uri="{FF2B5EF4-FFF2-40B4-BE49-F238E27FC236}">
                <a16:creationId xmlns:a16="http://schemas.microsoft.com/office/drawing/2014/main" id="{EA3BBACE-D9B7-448C-AF16-DC1FE0BEC8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latin typeface="Times New Roman" panose="02020603050405020304" pitchFamily="18" charset="0"/>
              </a:rPr>
              <a:t>Division of Decimals</a:t>
            </a:r>
          </a:p>
        </p:txBody>
      </p:sp>
      <p:sp>
        <p:nvSpPr>
          <p:cNvPr id="18436" name="Text Box 6">
            <a:extLst>
              <a:ext uri="{FF2B5EF4-FFF2-40B4-BE49-F238E27FC236}">
                <a16:creationId xmlns:a16="http://schemas.microsoft.com/office/drawing/2014/main" id="{7522C172-9AAA-4255-8539-5ED8F0BCB4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3325" y="1233488"/>
            <a:ext cx="710247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The process of long division is similar to that of dividing whole numbers with some modifications.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Example:  2</a:t>
            </a:r>
            <a:r>
              <a:rPr lang="en-US" altLang="en-US" sz="2000" b="1">
                <a:latin typeface="Times New Roman" panose="02020603050405020304" pitchFamily="18" charset="0"/>
              </a:rPr>
              <a:t>.</a:t>
            </a:r>
            <a:r>
              <a:rPr lang="en-US" altLang="en-US" sz="2000">
                <a:latin typeface="Times New Roman" panose="02020603050405020304" pitchFamily="18" charset="0"/>
              </a:rPr>
              <a:t>556 ÷ 1</a:t>
            </a:r>
            <a:r>
              <a:rPr lang="en-US" altLang="en-US" sz="2000" b="1">
                <a:latin typeface="Times New Roman" panose="02020603050405020304" pitchFamily="18" charset="0"/>
              </a:rPr>
              <a:t>.</a:t>
            </a:r>
            <a:r>
              <a:rPr lang="en-US" altLang="en-US" sz="2000">
                <a:latin typeface="Times New Roman" panose="02020603050405020304" pitchFamily="18" charset="0"/>
              </a:rPr>
              <a:t>2</a:t>
            </a:r>
          </a:p>
        </p:txBody>
      </p:sp>
      <p:graphicFrame>
        <p:nvGraphicFramePr>
          <p:cNvPr id="18437" name="Object 7">
            <a:extLst>
              <a:ext uri="{FF2B5EF4-FFF2-40B4-BE49-F238E27FC236}">
                <a16:creationId xmlns:a16="http://schemas.microsoft.com/office/drawing/2014/main" id="{DD177138-C681-4127-A310-DFF310788ABA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1524000" y="3048000"/>
          <a:ext cx="157162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9" name="Equation" r:id="rId4" imgW="787400" imgH="279400" progId="Equation.3">
                  <p:embed/>
                </p:oleObj>
              </mc:Choice>
              <mc:Fallback>
                <p:oleObj name="Equation" r:id="rId4" imgW="787400" imgH="279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048000"/>
                        <a:ext cx="1571625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8" name="Oval 8">
            <a:extLst>
              <a:ext uri="{FF2B5EF4-FFF2-40B4-BE49-F238E27FC236}">
                <a16:creationId xmlns:a16="http://schemas.microsoft.com/office/drawing/2014/main" id="{7CB6BF40-378D-4F51-B067-D26B41DD1F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76500" y="3352800"/>
            <a:ext cx="46038" cy="46038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</p:txBody>
      </p:sp>
      <p:sp>
        <p:nvSpPr>
          <p:cNvPr id="18439" name="Oval 9">
            <a:extLst>
              <a:ext uri="{FF2B5EF4-FFF2-40B4-BE49-F238E27FC236}">
                <a16:creationId xmlns:a16="http://schemas.microsoft.com/office/drawing/2014/main" id="{605A2FF0-A9A2-4119-87CD-CA34582D9AB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78088" y="3006725"/>
            <a:ext cx="46037" cy="46038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</p:txBody>
      </p:sp>
      <p:sp>
        <p:nvSpPr>
          <p:cNvPr id="18440" name="Text Box 10">
            <a:extLst>
              <a:ext uri="{FF2B5EF4-FFF2-40B4-BE49-F238E27FC236}">
                <a16:creationId xmlns:a16="http://schemas.microsoft.com/office/drawing/2014/main" id="{B2240C1B-E0D2-40B9-9FE9-E1B43D8EF4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7925" y="4800600"/>
            <a:ext cx="51212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Step 4. Divide as if we are dividing whole </a:t>
            </a:r>
            <a:br>
              <a:rPr lang="en-US" altLang="en-US" sz="2000">
                <a:latin typeface="Times New Roman" panose="02020603050405020304" pitchFamily="18" charset="0"/>
              </a:rPr>
            </a:br>
            <a:r>
              <a:rPr lang="en-US" altLang="en-US" sz="2000">
                <a:latin typeface="Times New Roman" panose="02020603050405020304" pitchFamily="18" charset="0"/>
              </a:rPr>
              <a:t>            numbers.</a:t>
            </a:r>
          </a:p>
        </p:txBody>
      </p:sp>
      <p:sp>
        <p:nvSpPr>
          <p:cNvPr id="18441" name="Text Box 11">
            <a:extLst>
              <a:ext uri="{FF2B5EF4-FFF2-40B4-BE49-F238E27FC236}">
                <a16:creationId xmlns:a16="http://schemas.microsoft.com/office/drawing/2014/main" id="{E4987B99-6F17-4D8C-A420-E4648CD7F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8850" y="271462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8442" name="Text Box 12">
            <a:extLst>
              <a:ext uri="{FF2B5EF4-FFF2-40B4-BE49-F238E27FC236}">
                <a16:creationId xmlns:a16="http://schemas.microsoft.com/office/drawing/2014/main" id="{70FE5635-849C-4EE1-8705-B64A10E7AC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8350" y="3363913"/>
            <a:ext cx="527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2</a:t>
            </a:r>
            <a:r>
              <a:rPr lang="en-US" altLang="en-US" sz="1200"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8443" name="Line 13">
            <a:extLst>
              <a:ext uri="{FF2B5EF4-FFF2-40B4-BE49-F238E27FC236}">
                <a16:creationId xmlns:a16="http://schemas.microsoft.com/office/drawing/2014/main" id="{C8554527-6E88-4A82-ADCA-EF7AA7B6D5B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3810000"/>
            <a:ext cx="1219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Text Box 14">
            <a:extLst>
              <a:ext uri="{FF2B5EF4-FFF2-40B4-BE49-F238E27FC236}">
                <a16:creationId xmlns:a16="http://schemas.microsoft.com/office/drawing/2014/main" id="{47DA2E09-9B5B-4E75-B60E-96B6DFEDF6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381375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18445" name="Text Box 15">
            <a:extLst>
              <a:ext uri="{FF2B5EF4-FFF2-40B4-BE49-F238E27FC236}">
                <a16:creationId xmlns:a16="http://schemas.microsoft.com/office/drawing/2014/main" id="{11AA16F2-0F26-4748-A8EA-24F73C85EF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7900" y="3775075"/>
            <a:ext cx="514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1</a:t>
            </a:r>
            <a:r>
              <a:rPr lang="en-US" altLang="en-US" sz="800"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8446" name="Text Box 16">
            <a:extLst>
              <a:ext uri="{FF2B5EF4-FFF2-40B4-BE49-F238E27FC236}">
                <a16:creationId xmlns:a16="http://schemas.microsoft.com/office/drawing/2014/main" id="{C1A0D908-7C99-47EA-A6CE-DBF088876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71462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8447" name="Text Box 17">
            <a:extLst>
              <a:ext uri="{FF2B5EF4-FFF2-40B4-BE49-F238E27FC236}">
                <a16:creationId xmlns:a16="http://schemas.microsoft.com/office/drawing/2014/main" id="{FDDF7046-B888-4FBC-985F-98FAFF6E6C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7900" y="4079875"/>
            <a:ext cx="514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1</a:t>
            </a:r>
            <a:r>
              <a:rPr lang="en-US" altLang="en-US" sz="800"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8448" name="Line 18">
            <a:extLst>
              <a:ext uri="{FF2B5EF4-FFF2-40B4-BE49-F238E27FC236}">
                <a16:creationId xmlns:a16="http://schemas.microsoft.com/office/drawing/2014/main" id="{8B69D888-5ABC-4051-B299-5F0D980D4044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4495800"/>
            <a:ext cx="1066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Text Box 19">
            <a:extLst>
              <a:ext uri="{FF2B5EF4-FFF2-40B4-BE49-F238E27FC236}">
                <a16:creationId xmlns:a16="http://schemas.microsoft.com/office/drawing/2014/main" id="{DA40EBF9-579D-4E90-BA87-7F6D314DF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094163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18450" name="Text Box 20">
            <a:extLst>
              <a:ext uri="{FF2B5EF4-FFF2-40B4-BE49-F238E27FC236}">
                <a16:creationId xmlns:a16="http://schemas.microsoft.com/office/drawing/2014/main" id="{F6509AFE-62DB-422E-AAC8-836285B103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938" y="4459288"/>
            <a:ext cx="53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3</a:t>
            </a:r>
            <a:r>
              <a:rPr lang="en-US" altLang="en-US" sz="1600"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03445" name="Text Box 21">
            <a:extLst>
              <a:ext uri="{FF2B5EF4-FFF2-40B4-BE49-F238E27FC236}">
                <a16:creationId xmlns:a16="http://schemas.microsoft.com/office/drawing/2014/main" id="{1FC5B435-7DED-4053-8557-FB5F98C47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9538" y="271462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03446" name="Text Box 22">
            <a:extLst>
              <a:ext uri="{FF2B5EF4-FFF2-40B4-BE49-F238E27FC236}">
                <a16:creationId xmlns:a16="http://schemas.microsoft.com/office/drawing/2014/main" id="{06038171-2040-405D-812E-AD404D383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938" y="4724400"/>
            <a:ext cx="53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3</a:t>
            </a:r>
            <a:r>
              <a:rPr lang="en-US" altLang="en-US" sz="1600"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03447" name="Line 23">
            <a:extLst>
              <a:ext uri="{FF2B5EF4-FFF2-40B4-BE49-F238E27FC236}">
                <a16:creationId xmlns:a16="http://schemas.microsoft.com/office/drawing/2014/main" id="{1CAC693B-DB81-4312-AEA6-E81ED7B8E40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181600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48" name="Text Box 24">
            <a:extLst>
              <a:ext uri="{FF2B5EF4-FFF2-40B4-BE49-F238E27FC236}">
                <a16:creationId xmlns:a16="http://schemas.microsoft.com/office/drawing/2014/main" id="{EA513341-9632-4F34-B78B-BA61C3A26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74345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103449" name="Text Box 25">
            <a:extLst>
              <a:ext uri="{FF2B5EF4-FFF2-40B4-BE49-F238E27FC236}">
                <a16:creationId xmlns:a16="http://schemas.microsoft.com/office/drawing/2014/main" id="{9701FAE6-3337-4EBC-BC7F-EC1C13E6CC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550" y="512762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03450" name="Text Box 26">
            <a:extLst>
              <a:ext uri="{FF2B5EF4-FFF2-40B4-BE49-F238E27FC236}">
                <a16:creationId xmlns:a16="http://schemas.microsoft.com/office/drawing/2014/main" id="{B3CB62B7-057D-4785-AF89-64C1E5E56E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867400"/>
            <a:ext cx="3117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Therefore 2</a:t>
            </a:r>
            <a:r>
              <a:rPr lang="en-US" altLang="en-US" sz="2000" b="1">
                <a:latin typeface="Times New Roman" panose="02020603050405020304" pitchFamily="18" charset="0"/>
              </a:rPr>
              <a:t>.</a:t>
            </a:r>
            <a:r>
              <a:rPr lang="en-US" altLang="en-US" sz="2000">
                <a:latin typeface="Times New Roman" panose="02020603050405020304" pitchFamily="18" charset="0"/>
              </a:rPr>
              <a:t>556 ÷ 1</a:t>
            </a:r>
            <a:r>
              <a:rPr lang="en-US" altLang="en-US" sz="2000" b="1">
                <a:latin typeface="Times New Roman" panose="02020603050405020304" pitchFamily="18" charset="0"/>
              </a:rPr>
              <a:t>.</a:t>
            </a:r>
            <a:r>
              <a:rPr lang="en-US" altLang="en-US" sz="2000">
                <a:latin typeface="Times New Roman" panose="02020603050405020304" pitchFamily="18" charset="0"/>
              </a:rPr>
              <a:t>2 = 2</a:t>
            </a:r>
            <a:r>
              <a:rPr lang="en-US" altLang="en-US" sz="2000" b="1">
                <a:latin typeface="Times New Roman" panose="02020603050405020304" pitchFamily="18" charset="0"/>
              </a:rPr>
              <a:t>.</a:t>
            </a:r>
            <a:r>
              <a:rPr lang="en-US" altLang="en-US" sz="2000">
                <a:latin typeface="Times New Roman" panose="02020603050405020304" pitchFamily="18" charset="0"/>
              </a:rPr>
              <a:t>13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3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03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03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3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103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034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AD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45" grpId="0"/>
      <p:bldP spid="103446" grpId="0"/>
      <p:bldP spid="103448" grpId="0"/>
      <p:bldP spid="103449" grpId="0"/>
      <p:bldP spid="10345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>
            <a:extLst>
              <a:ext uri="{FF2B5EF4-FFF2-40B4-BE49-F238E27FC236}">
                <a16:creationId xmlns:a16="http://schemas.microsoft.com/office/drawing/2014/main" id="{2FCA2352-EB33-4AA7-8F37-C62D3FE97D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25" y="823913"/>
            <a:ext cx="8007350" cy="416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4969FDCF-0973-4E96-95D6-9315EC146B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200">
                <a:latin typeface="Times New Roman" panose="02020603050405020304" pitchFamily="18" charset="0"/>
              </a:rPr>
              <a:t>Converting Fractions to Decimals</a:t>
            </a:r>
          </a:p>
        </p:txBody>
      </p:sp>
      <p:sp>
        <p:nvSpPr>
          <p:cNvPr id="20483" name="Text Box 4">
            <a:extLst>
              <a:ext uri="{FF2B5EF4-FFF2-40B4-BE49-F238E27FC236}">
                <a16:creationId xmlns:a16="http://schemas.microsoft.com/office/drawing/2014/main" id="{DB258856-7E55-4D01-B903-FC4332AB0E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371600"/>
            <a:ext cx="37020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latin typeface="Times New Roman" panose="02020603050405020304" pitchFamily="18" charset="0"/>
              </a:rPr>
              <a:t>Exploration</a:t>
            </a:r>
            <a:r>
              <a:rPr lang="en-GB" altLang="en-US" sz="2000"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latin typeface="Times New Roman" panose="02020603050405020304" pitchFamily="18" charset="0"/>
              </a:rPr>
              <a:t>We first consider</a:t>
            </a:r>
            <a:r>
              <a:rPr lang="en-US" altLang="en-US" sz="2000">
                <a:latin typeface="Times New Roman" panose="02020603050405020304" pitchFamily="18" charset="0"/>
              </a:rPr>
              <a:t> the simple cases.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1. Convert      to a decimal.</a:t>
            </a:r>
            <a:endParaRPr lang="en-GB" altLang="en-US" sz="800">
              <a:latin typeface="Times New Roman" panose="02020603050405020304" pitchFamily="18" charset="0"/>
            </a:endParaRPr>
          </a:p>
        </p:txBody>
      </p:sp>
      <p:graphicFrame>
        <p:nvGraphicFramePr>
          <p:cNvPr id="20484" name="Object 26">
            <a:extLst>
              <a:ext uri="{FF2B5EF4-FFF2-40B4-BE49-F238E27FC236}">
                <a16:creationId xmlns:a16="http://schemas.microsoft.com/office/drawing/2014/main" id="{3792BB8C-6EDC-48D2-99D0-8CE42F0CD4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66938" y="2255838"/>
          <a:ext cx="192087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Equation" r:id="rId3" imgW="152334" imgH="393529" progId="Equation.3">
                  <p:embed/>
                </p:oleObj>
              </mc:Choice>
              <mc:Fallback>
                <p:oleObj name="Equation" r:id="rId3" imgW="152334" imgH="393529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6938" y="2255838"/>
                        <a:ext cx="192087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Text Box 27">
            <a:extLst>
              <a:ext uri="{FF2B5EF4-FFF2-40B4-BE49-F238E27FC236}">
                <a16:creationId xmlns:a16="http://schemas.microsoft.com/office/drawing/2014/main" id="{4B086F4C-738C-4EE2-AE17-D24ECC524D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5075" y="2927350"/>
            <a:ext cx="72358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By definition, decimal is a fraction whose denominator is a power of 10. Hence we need to convert      to an equivalent fraction whose denominator is a power of 10.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Fortunately, it is not hard to find that</a:t>
            </a:r>
          </a:p>
        </p:txBody>
      </p:sp>
      <p:graphicFrame>
        <p:nvGraphicFramePr>
          <p:cNvPr id="20486" name="Object 28">
            <a:extLst>
              <a:ext uri="{FF2B5EF4-FFF2-40B4-BE49-F238E27FC236}">
                <a16:creationId xmlns:a16="http://schemas.microsoft.com/office/drawing/2014/main" id="{A665D870-B8CC-4C9A-9C76-CC1955859F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37063" y="3217863"/>
          <a:ext cx="192087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1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7063" y="3217863"/>
                        <a:ext cx="192087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" name="Object 29">
            <a:extLst>
              <a:ext uri="{FF2B5EF4-FFF2-40B4-BE49-F238E27FC236}">
                <a16:creationId xmlns:a16="http://schemas.microsoft.com/office/drawing/2014/main" id="{AD9587F3-9580-4563-BB39-04E330409CC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08350" y="4395788"/>
          <a:ext cx="1444625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2" name="Equation" r:id="rId6" imgW="901309" imgH="393529" progId="Equation.3">
                  <p:embed/>
                </p:oleObj>
              </mc:Choice>
              <mc:Fallback>
                <p:oleObj name="Equation" r:id="rId6" imgW="901309" imgH="393529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8350" y="4395788"/>
                        <a:ext cx="1444625" cy="63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8" name="Text Box 30">
            <a:extLst>
              <a:ext uri="{FF2B5EF4-FFF2-40B4-BE49-F238E27FC236}">
                <a16:creationId xmlns:a16="http://schemas.microsoft.com/office/drawing/2014/main" id="{3F040C74-A2C9-4E9A-BF64-834DD73893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143500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</p:txBody>
      </p:sp>
      <p:graphicFrame>
        <p:nvGraphicFramePr>
          <p:cNvPr id="20489" name="Object 32">
            <a:extLst>
              <a:ext uri="{FF2B5EF4-FFF2-40B4-BE49-F238E27FC236}">
                <a16:creationId xmlns:a16="http://schemas.microsoft.com/office/drawing/2014/main" id="{2D1AD5F3-EBBD-479D-AA31-63C803683E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68575" y="5322888"/>
          <a:ext cx="1974850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3" name="Equation" r:id="rId8" imgW="1104900" imgH="393700" progId="Equation.3">
                  <p:embed/>
                </p:oleObj>
              </mc:Choice>
              <mc:Fallback>
                <p:oleObj name="Equation" r:id="rId8" imgW="1104900" imgH="39370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8575" y="5322888"/>
                        <a:ext cx="1974850" cy="70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490824D2-64F6-41AA-9CEB-0A73A5A1F4E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altLang="en-US" sz="3200">
                <a:latin typeface="Times New Roman" panose="02020603050405020304" pitchFamily="18" charset="0"/>
              </a:rPr>
              <a:t>Converting Fractions to Decimals</a:t>
            </a:r>
          </a:p>
        </p:txBody>
      </p:sp>
      <p:sp>
        <p:nvSpPr>
          <p:cNvPr id="21507" name="Text Box 4">
            <a:extLst>
              <a:ext uri="{FF2B5EF4-FFF2-40B4-BE49-F238E27FC236}">
                <a16:creationId xmlns:a16="http://schemas.microsoft.com/office/drawing/2014/main" id="{E4FF83F3-CCB4-4FDD-8980-8866C37E7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371600"/>
            <a:ext cx="2938463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latin typeface="Times New Roman" panose="02020603050405020304" pitchFamily="18" charset="0"/>
              </a:rPr>
              <a:t>Exploration</a:t>
            </a:r>
            <a:r>
              <a:rPr lang="en-GB" altLang="en-US" sz="2000"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2. Convert      to a decimal.</a:t>
            </a:r>
            <a:endParaRPr lang="en-GB" altLang="en-US" sz="800">
              <a:latin typeface="Times New Roman" panose="02020603050405020304" pitchFamily="18" charset="0"/>
            </a:endParaRPr>
          </a:p>
        </p:txBody>
      </p:sp>
      <p:graphicFrame>
        <p:nvGraphicFramePr>
          <p:cNvPr id="21508" name="Object 4">
            <a:extLst>
              <a:ext uri="{FF2B5EF4-FFF2-40B4-BE49-F238E27FC236}">
                <a16:creationId xmlns:a16="http://schemas.microsoft.com/office/drawing/2014/main" id="{D79B22C3-B53B-4D42-BB4E-B99C58AEC16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74875" y="2255838"/>
          <a:ext cx="176213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4" name="Equation" r:id="rId3" imgW="139639" imgH="393529" progId="Equation.3">
                  <p:embed/>
                </p:oleObj>
              </mc:Choice>
              <mc:Fallback>
                <p:oleObj name="Equation" r:id="rId3" imgW="139639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4875" y="2255838"/>
                        <a:ext cx="176213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Text Box 5">
            <a:extLst>
              <a:ext uri="{FF2B5EF4-FFF2-40B4-BE49-F238E27FC236}">
                <a16:creationId xmlns:a16="http://schemas.microsoft.com/office/drawing/2014/main" id="{A3214070-B7C5-47C1-B61E-EA99D24E16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5075" y="2927350"/>
            <a:ext cx="7235825" cy="112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Again we need to convert      to an equivalent fraction whose </a:t>
            </a:r>
            <a:br>
              <a:rPr lang="en-US" altLang="en-US" sz="2000">
                <a:latin typeface="Times New Roman" panose="02020603050405020304" pitchFamily="18" charset="0"/>
              </a:rPr>
            </a:br>
            <a:r>
              <a:rPr lang="en-US" altLang="en-US" sz="800">
                <a:latin typeface="Times New Roman" panose="02020603050405020304" pitchFamily="18" charset="0"/>
              </a:rPr>
              <a:t>        </a:t>
            </a:r>
            <a:br>
              <a:rPr lang="en-US" altLang="en-US" sz="800">
                <a:latin typeface="Times New Roman" panose="02020603050405020304" pitchFamily="18" charset="0"/>
              </a:rPr>
            </a:br>
            <a:r>
              <a:rPr lang="en-US" altLang="en-US" sz="2000">
                <a:latin typeface="Times New Roman" panose="02020603050405020304" pitchFamily="18" charset="0"/>
              </a:rPr>
              <a:t>denominator is a power of 10.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Fortunately, it is also not hard to find that</a:t>
            </a:r>
          </a:p>
        </p:txBody>
      </p:sp>
      <p:graphicFrame>
        <p:nvGraphicFramePr>
          <p:cNvPr id="21510" name="Object 6">
            <a:extLst>
              <a:ext uri="{FF2B5EF4-FFF2-40B4-BE49-F238E27FC236}">
                <a16:creationId xmlns:a16="http://schemas.microsoft.com/office/drawing/2014/main" id="{176374FC-BD5D-4125-A958-5920781EBAC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32250" y="2892425"/>
          <a:ext cx="176213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5" name="Equation" r:id="rId5" imgW="139639" imgH="393529" progId="Equation.3">
                  <p:embed/>
                </p:oleObj>
              </mc:Choice>
              <mc:Fallback>
                <p:oleObj name="Equation" r:id="rId5" imgW="139639" imgH="39352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2250" y="2892425"/>
                        <a:ext cx="176213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ct 7">
            <a:extLst>
              <a:ext uri="{FF2B5EF4-FFF2-40B4-BE49-F238E27FC236}">
                <a16:creationId xmlns:a16="http://schemas.microsoft.com/office/drawing/2014/main" id="{DA47CD6F-0719-41F1-8231-80BD2BFD967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08350" y="4395788"/>
          <a:ext cx="1444625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6" name="Equation" r:id="rId7" imgW="901309" imgH="393529" progId="Equation.3">
                  <p:embed/>
                </p:oleObj>
              </mc:Choice>
              <mc:Fallback>
                <p:oleObj name="Equation" r:id="rId7" imgW="901309" imgH="39352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8350" y="4395788"/>
                        <a:ext cx="1444625" cy="63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2" name="Text Box 8">
            <a:extLst>
              <a:ext uri="{FF2B5EF4-FFF2-40B4-BE49-F238E27FC236}">
                <a16:creationId xmlns:a16="http://schemas.microsoft.com/office/drawing/2014/main" id="{0801D5C3-802D-4573-B608-643EB8685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143500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</p:txBody>
      </p:sp>
      <p:graphicFrame>
        <p:nvGraphicFramePr>
          <p:cNvPr id="21513" name="Object 9">
            <a:extLst>
              <a:ext uri="{FF2B5EF4-FFF2-40B4-BE49-F238E27FC236}">
                <a16:creationId xmlns:a16="http://schemas.microsoft.com/office/drawing/2014/main" id="{B258D2CE-333F-49FA-A67A-8CB03BA4366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68575" y="5322888"/>
          <a:ext cx="1974850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7" name="Equation" r:id="rId9" imgW="1104900" imgH="393700" progId="Equation.3">
                  <p:embed/>
                </p:oleObj>
              </mc:Choice>
              <mc:Fallback>
                <p:oleObj name="Equation" r:id="rId9" imgW="1104900" imgH="3937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8575" y="5322888"/>
                        <a:ext cx="1974850" cy="70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>
            <a:extLst>
              <a:ext uri="{FF2B5EF4-FFF2-40B4-BE49-F238E27FC236}">
                <a16:creationId xmlns:a16="http://schemas.microsoft.com/office/drawing/2014/main" id="{226890EA-56A0-41C3-B45C-3B97DA19AA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>
                <a:latin typeface="Times New Roman" panose="02020603050405020304" pitchFamily="18" charset="0"/>
              </a:rPr>
              <a:t>Addition and Subtraction of Decimals</a:t>
            </a:r>
            <a:r>
              <a:rPr lang="en-US" altLang="en-US"/>
              <a:t> </a:t>
            </a:r>
          </a:p>
        </p:txBody>
      </p:sp>
      <p:sp>
        <p:nvSpPr>
          <p:cNvPr id="31749" name="Text Box 5">
            <a:extLst>
              <a:ext uri="{FF2B5EF4-FFF2-40B4-BE49-F238E27FC236}">
                <a16:creationId xmlns:a16="http://schemas.microsoft.com/office/drawing/2014/main" id="{88356537-D9C7-4DB9-AE4D-118099652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524000"/>
            <a:ext cx="75596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These two operations are respectively similar to the addition and subtraction of whole numbers, except that the numbers are aligned by the </a:t>
            </a:r>
            <a:r>
              <a:rPr lang="en-US" altLang="en-US" sz="2000" u="sng">
                <a:latin typeface="Times New Roman" panose="02020603050405020304" pitchFamily="18" charset="0"/>
              </a:rPr>
              <a:t>decimal points</a:t>
            </a:r>
            <a:r>
              <a:rPr lang="en-US" altLang="en-US" sz="2000">
                <a:latin typeface="Times New Roman" panose="02020603050405020304" pitchFamily="18" charset="0"/>
              </a:rPr>
              <a:t> rather than the last digits (counting from the left).</a:t>
            </a:r>
          </a:p>
        </p:txBody>
      </p:sp>
      <p:sp>
        <p:nvSpPr>
          <p:cNvPr id="31750" name="Text Box 6">
            <a:extLst>
              <a:ext uri="{FF2B5EF4-FFF2-40B4-BE49-F238E27FC236}">
                <a16:creationId xmlns:a16="http://schemas.microsoft.com/office/drawing/2014/main" id="{9C822DD4-7858-4CC5-912E-65C67589E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125" y="2833688"/>
            <a:ext cx="1085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Example</a:t>
            </a:r>
          </a:p>
        </p:txBody>
      </p:sp>
      <p:sp>
        <p:nvSpPr>
          <p:cNvPr id="31751" name="Text Box 7">
            <a:extLst>
              <a:ext uri="{FF2B5EF4-FFF2-40B4-BE49-F238E27FC236}">
                <a16:creationId xmlns:a16="http://schemas.microsoft.com/office/drawing/2014/main" id="{10AD5AF9-3E0C-4E05-A2AD-EFE0573A5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429000"/>
            <a:ext cx="12604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latin typeface="Times New Roman" panose="02020603050405020304" pitchFamily="18" charset="0"/>
              </a:rPr>
              <a:t> </a:t>
            </a:r>
            <a:r>
              <a:rPr lang="en-US" altLang="en-US" sz="2000">
                <a:latin typeface="Times New Roman" panose="02020603050405020304" pitchFamily="18" charset="0"/>
              </a:rPr>
              <a:t>      34</a:t>
            </a:r>
            <a:r>
              <a:rPr lang="en-US" altLang="en-US" sz="2000" b="1">
                <a:latin typeface="Times New Roman" panose="02020603050405020304" pitchFamily="18" charset="0"/>
              </a:rPr>
              <a:t>.</a:t>
            </a:r>
            <a:r>
              <a:rPr lang="en-US" altLang="en-US" sz="2000">
                <a:latin typeface="Times New Roman" panose="02020603050405020304" pitchFamily="18" charset="0"/>
              </a:rPr>
              <a:t>16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 + 2</a:t>
            </a:r>
            <a:r>
              <a:rPr lang="en-US" altLang="en-US" sz="2000" b="1">
                <a:latin typeface="Times New Roman" panose="02020603050405020304" pitchFamily="18" charset="0"/>
              </a:rPr>
              <a:t>.</a:t>
            </a:r>
            <a:r>
              <a:rPr lang="en-US" altLang="en-US" sz="2000">
                <a:latin typeface="Times New Roman" panose="02020603050405020304" pitchFamily="18" charset="0"/>
              </a:rPr>
              <a:t>3096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──────</a:t>
            </a:r>
          </a:p>
        </p:txBody>
      </p:sp>
      <p:sp>
        <p:nvSpPr>
          <p:cNvPr id="31752" name="Rectangle 8">
            <a:extLst>
              <a:ext uri="{FF2B5EF4-FFF2-40B4-BE49-F238E27FC236}">
                <a16:creationId xmlns:a16="http://schemas.microsoft.com/office/drawing/2014/main" id="{B70FEA73-56AE-408F-BE7B-2237E7B1BA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352800"/>
            <a:ext cx="1752600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</p:txBody>
      </p:sp>
      <p:sp>
        <p:nvSpPr>
          <p:cNvPr id="31753" name="Text Box 9">
            <a:extLst>
              <a:ext uri="{FF2B5EF4-FFF2-40B4-BE49-F238E27FC236}">
                <a16:creationId xmlns:a16="http://schemas.microsoft.com/office/drawing/2014/main" id="{7E7D801C-E841-4924-A9C9-FE12D7A9D1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334000"/>
            <a:ext cx="1098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Incorrect</a:t>
            </a:r>
          </a:p>
        </p:txBody>
      </p:sp>
      <p:sp>
        <p:nvSpPr>
          <p:cNvPr id="31754" name="Text Box 10">
            <a:extLst>
              <a:ext uri="{FF2B5EF4-FFF2-40B4-BE49-F238E27FC236}">
                <a16:creationId xmlns:a16="http://schemas.microsoft.com/office/drawing/2014/main" id="{7EA073D0-7170-4426-985D-AE02D57987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429000"/>
            <a:ext cx="143986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     34</a:t>
            </a:r>
            <a:r>
              <a:rPr lang="en-US" altLang="en-US" sz="2000" b="1">
                <a:latin typeface="Times New Roman" panose="02020603050405020304" pitchFamily="18" charset="0"/>
              </a:rPr>
              <a:t>.</a:t>
            </a:r>
            <a:r>
              <a:rPr lang="en-US" altLang="en-US" sz="2000">
                <a:latin typeface="Times New Roman" panose="02020603050405020304" pitchFamily="18" charset="0"/>
              </a:rPr>
              <a:t>16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 +   </a:t>
            </a:r>
            <a:r>
              <a:rPr lang="en-US" altLang="en-US" sz="1200">
                <a:latin typeface="Times New Roman" panose="02020603050405020304" pitchFamily="18" charset="0"/>
              </a:rPr>
              <a:t> </a:t>
            </a:r>
            <a:r>
              <a:rPr lang="en-US" altLang="en-US" sz="2000">
                <a:latin typeface="Times New Roman" panose="02020603050405020304" pitchFamily="18" charset="0"/>
              </a:rPr>
              <a:t>2</a:t>
            </a:r>
            <a:r>
              <a:rPr lang="en-US" altLang="en-US" sz="2000" b="1">
                <a:latin typeface="Times New Roman" panose="02020603050405020304" pitchFamily="18" charset="0"/>
              </a:rPr>
              <a:t>.</a:t>
            </a:r>
            <a:r>
              <a:rPr lang="en-US" altLang="en-US" sz="2000">
                <a:latin typeface="Times New Roman" panose="02020603050405020304" pitchFamily="18" charset="0"/>
              </a:rPr>
              <a:t>3096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─────</a:t>
            </a:r>
            <a:r>
              <a:rPr lang="en-US" altLang="en-US" sz="2000">
                <a:latin typeface="Times New Roman" panose="02020603050405020304" pitchFamily="18" charset="0"/>
              </a:rPr>
              <a:t>──</a:t>
            </a:r>
          </a:p>
        </p:txBody>
      </p:sp>
      <p:sp>
        <p:nvSpPr>
          <p:cNvPr id="31755" name="Rectangle 11">
            <a:extLst>
              <a:ext uri="{FF2B5EF4-FFF2-40B4-BE49-F238E27FC236}">
                <a16:creationId xmlns:a16="http://schemas.microsoft.com/office/drawing/2014/main" id="{D3C0057F-36B6-4011-991B-ACE47C916B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200400"/>
            <a:ext cx="1752600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</p:txBody>
      </p:sp>
      <p:sp>
        <p:nvSpPr>
          <p:cNvPr id="31756" name="Text Box 12">
            <a:extLst>
              <a:ext uri="{FF2B5EF4-FFF2-40B4-BE49-F238E27FC236}">
                <a16:creationId xmlns:a16="http://schemas.microsoft.com/office/drawing/2014/main" id="{77076F2B-8968-42E5-9168-8CB3761CF5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5725" y="5195888"/>
            <a:ext cx="26828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Times New Roman" panose="02020603050405020304" pitchFamily="18" charset="0"/>
              </a:rPr>
              <a:t>Correct,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Times New Roman" panose="02020603050405020304" pitchFamily="18" charset="0"/>
              </a:rPr>
              <a:t>and we have to treat any empty space as a 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/>
      <p:bldP spid="31750" grpId="0"/>
      <p:bldP spid="31751" grpId="0"/>
      <p:bldP spid="31752" grpId="0" animBg="1"/>
      <p:bldP spid="31753" grpId="0"/>
      <p:bldP spid="31754" grpId="0"/>
      <p:bldP spid="31755" grpId="0" animBg="1"/>
      <p:bldP spid="3175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7DCDEC66-7155-4E78-851B-01C89E11EC8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altLang="en-US" sz="3200">
                <a:latin typeface="Times New Roman" panose="02020603050405020304" pitchFamily="18" charset="0"/>
              </a:rPr>
              <a:t>Converting Fractions to Decimals</a:t>
            </a:r>
          </a:p>
        </p:txBody>
      </p:sp>
      <p:sp>
        <p:nvSpPr>
          <p:cNvPr id="22531" name="Text Box 4">
            <a:extLst>
              <a:ext uri="{FF2B5EF4-FFF2-40B4-BE49-F238E27FC236}">
                <a16:creationId xmlns:a16="http://schemas.microsoft.com/office/drawing/2014/main" id="{483B659D-8F11-4C7D-BD9A-B49418815E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371600"/>
            <a:ext cx="2938463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latin typeface="Times New Roman" panose="02020603050405020304" pitchFamily="18" charset="0"/>
              </a:rPr>
              <a:t>Exploration</a:t>
            </a:r>
            <a:r>
              <a:rPr lang="en-GB" altLang="en-US" sz="2000"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3. Convert      to a decimal.</a:t>
            </a:r>
            <a:endParaRPr lang="en-GB" altLang="en-US" sz="800">
              <a:latin typeface="Times New Roman" panose="02020603050405020304" pitchFamily="18" charset="0"/>
            </a:endParaRPr>
          </a:p>
        </p:txBody>
      </p:sp>
      <p:graphicFrame>
        <p:nvGraphicFramePr>
          <p:cNvPr id="22532" name="Object 4">
            <a:extLst>
              <a:ext uri="{FF2B5EF4-FFF2-40B4-BE49-F238E27FC236}">
                <a16:creationId xmlns:a16="http://schemas.microsoft.com/office/drawing/2014/main" id="{F93713EE-6E38-4A94-B601-07F454E10F8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66938" y="2255838"/>
          <a:ext cx="192087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8" name="Equation" r:id="rId3" imgW="152334" imgH="393529" progId="Equation.3">
                  <p:embed/>
                </p:oleObj>
              </mc:Choice>
              <mc:Fallback>
                <p:oleObj name="Equation" r:id="rId3" imgW="152334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6938" y="2255838"/>
                        <a:ext cx="192087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3" name="Text Box 5">
            <a:extLst>
              <a:ext uri="{FF2B5EF4-FFF2-40B4-BE49-F238E27FC236}">
                <a16:creationId xmlns:a16="http://schemas.microsoft.com/office/drawing/2014/main" id="{2C156D07-283C-4368-81E9-9C495B0729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5075" y="2927350"/>
            <a:ext cx="7235825" cy="112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Again we need to convert      to an equivalent fraction whose </a:t>
            </a:r>
            <a:br>
              <a:rPr lang="en-US" altLang="en-US" sz="2000">
                <a:latin typeface="Times New Roman" panose="02020603050405020304" pitchFamily="18" charset="0"/>
              </a:rPr>
            </a:br>
            <a:r>
              <a:rPr lang="en-US" altLang="en-US" sz="800">
                <a:latin typeface="Times New Roman" panose="02020603050405020304" pitchFamily="18" charset="0"/>
              </a:rPr>
              <a:t>        </a:t>
            </a:r>
            <a:br>
              <a:rPr lang="en-US" altLang="en-US" sz="800">
                <a:latin typeface="Times New Roman" panose="02020603050405020304" pitchFamily="18" charset="0"/>
              </a:rPr>
            </a:br>
            <a:r>
              <a:rPr lang="en-US" altLang="en-US" sz="2000">
                <a:latin typeface="Times New Roman" panose="02020603050405020304" pitchFamily="18" charset="0"/>
              </a:rPr>
              <a:t>denominator is a power of 10.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Now it takes more effort to find that</a:t>
            </a:r>
          </a:p>
        </p:txBody>
      </p:sp>
      <p:graphicFrame>
        <p:nvGraphicFramePr>
          <p:cNvPr id="22534" name="Object 6">
            <a:extLst>
              <a:ext uri="{FF2B5EF4-FFF2-40B4-BE49-F238E27FC236}">
                <a16:creationId xmlns:a16="http://schemas.microsoft.com/office/drawing/2014/main" id="{FE464BEF-9A63-42F4-AE43-5ED3EC390D3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24313" y="2892425"/>
          <a:ext cx="192087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9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4313" y="2892425"/>
                        <a:ext cx="192087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7">
            <a:extLst>
              <a:ext uri="{FF2B5EF4-FFF2-40B4-BE49-F238E27FC236}">
                <a16:creationId xmlns:a16="http://schemas.microsoft.com/office/drawing/2014/main" id="{A478322A-9732-4328-AE78-57E4C908664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76588" y="4395788"/>
          <a:ext cx="1708150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0" name="Equation" r:id="rId7" imgW="1066337" imgH="393529" progId="Equation.3">
                  <p:embed/>
                </p:oleObj>
              </mc:Choice>
              <mc:Fallback>
                <p:oleObj name="Equation" r:id="rId7" imgW="1066337" imgH="39352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6588" y="4395788"/>
                        <a:ext cx="1708150" cy="63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6" name="Text Box 8">
            <a:extLst>
              <a:ext uri="{FF2B5EF4-FFF2-40B4-BE49-F238E27FC236}">
                <a16:creationId xmlns:a16="http://schemas.microsoft.com/office/drawing/2014/main" id="{71422CEB-5E88-4850-BAF5-465BE9C78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143500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</p:txBody>
      </p:sp>
      <p:graphicFrame>
        <p:nvGraphicFramePr>
          <p:cNvPr id="22537" name="Object 9">
            <a:extLst>
              <a:ext uri="{FF2B5EF4-FFF2-40B4-BE49-F238E27FC236}">
                <a16:creationId xmlns:a16="http://schemas.microsoft.com/office/drawing/2014/main" id="{ACAC94E1-CCF1-4A4C-84D2-1EA65136CFD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01900" y="5322888"/>
          <a:ext cx="2109788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1" name="Equation" r:id="rId9" imgW="1180588" imgH="393529" progId="Equation.3">
                  <p:embed/>
                </p:oleObj>
              </mc:Choice>
              <mc:Fallback>
                <p:oleObj name="Equation" r:id="rId9" imgW="1180588" imgH="39352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1900" y="5322888"/>
                        <a:ext cx="2109788" cy="70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BB04458B-ECF8-4764-8151-9996574182C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altLang="en-US" sz="3200">
                <a:latin typeface="Times New Roman" panose="02020603050405020304" pitchFamily="18" charset="0"/>
              </a:rPr>
              <a:t>Converting Fractions to Decimals</a:t>
            </a:r>
          </a:p>
        </p:txBody>
      </p:sp>
      <p:sp>
        <p:nvSpPr>
          <p:cNvPr id="23555" name="Text Box 4">
            <a:extLst>
              <a:ext uri="{FF2B5EF4-FFF2-40B4-BE49-F238E27FC236}">
                <a16:creationId xmlns:a16="http://schemas.microsoft.com/office/drawing/2014/main" id="{1DD63288-2531-4F59-828F-E532A2706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371600"/>
            <a:ext cx="2938463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latin typeface="Times New Roman" panose="02020603050405020304" pitchFamily="18" charset="0"/>
              </a:rPr>
              <a:t>Exploration</a:t>
            </a:r>
            <a:r>
              <a:rPr lang="en-GB" altLang="en-US" sz="2000"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4. Convert      to a decimal.</a:t>
            </a:r>
            <a:endParaRPr lang="en-GB" altLang="en-US" sz="800">
              <a:latin typeface="Times New Roman" panose="02020603050405020304" pitchFamily="18" charset="0"/>
            </a:endParaRPr>
          </a:p>
        </p:txBody>
      </p:sp>
      <p:graphicFrame>
        <p:nvGraphicFramePr>
          <p:cNvPr id="23556" name="Object 4">
            <a:extLst>
              <a:ext uri="{FF2B5EF4-FFF2-40B4-BE49-F238E27FC236}">
                <a16:creationId xmlns:a16="http://schemas.microsoft.com/office/drawing/2014/main" id="{C772ABCD-B7BA-43A9-88E5-833FB7A99E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19313" y="2255838"/>
          <a:ext cx="287337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2" name="Equation" r:id="rId3" imgW="228501" imgH="393529" progId="Equation.3">
                  <p:embed/>
                </p:oleObj>
              </mc:Choice>
              <mc:Fallback>
                <p:oleObj name="Equation" r:id="rId3" imgW="228501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9313" y="2255838"/>
                        <a:ext cx="287337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7" name="Text Box 5">
            <a:extLst>
              <a:ext uri="{FF2B5EF4-FFF2-40B4-BE49-F238E27FC236}">
                <a16:creationId xmlns:a16="http://schemas.microsoft.com/office/drawing/2014/main" id="{39E4E5C3-6C99-4B60-B772-8BED6DDD62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5075" y="2927350"/>
            <a:ext cx="7235825" cy="112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Again we need to convert      to an equivalent fraction whose </a:t>
            </a:r>
            <a:br>
              <a:rPr lang="en-US" altLang="en-US" sz="2000">
                <a:latin typeface="Times New Roman" panose="02020603050405020304" pitchFamily="18" charset="0"/>
              </a:rPr>
            </a:br>
            <a:r>
              <a:rPr lang="en-US" altLang="en-US" sz="800">
                <a:latin typeface="Times New Roman" panose="02020603050405020304" pitchFamily="18" charset="0"/>
              </a:rPr>
              <a:t>        </a:t>
            </a:r>
            <a:br>
              <a:rPr lang="en-US" altLang="en-US" sz="800">
                <a:latin typeface="Times New Roman" panose="02020603050405020304" pitchFamily="18" charset="0"/>
              </a:rPr>
            </a:br>
            <a:r>
              <a:rPr lang="en-US" altLang="en-US" sz="2000">
                <a:latin typeface="Times New Roman" panose="02020603050405020304" pitchFamily="18" charset="0"/>
              </a:rPr>
              <a:t>denominator is a power of 10.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Again it takes some effort to find that</a:t>
            </a:r>
          </a:p>
        </p:txBody>
      </p:sp>
      <p:graphicFrame>
        <p:nvGraphicFramePr>
          <p:cNvPr id="23558" name="Object 6">
            <a:extLst>
              <a:ext uri="{FF2B5EF4-FFF2-40B4-BE49-F238E27FC236}">
                <a16:creationId xmlns:a16="http://schemas.microsoft.com/office/drawing/2014/main" id="{1026BA3A-7097-4389-B82B-EF7753C29F0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76688" y="2892425"/>
          <a:ext cx="287337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3" name="Equation" r:id="rId5" imgW="228501" imgH="393529" progId="Equation.3">
                  <p:embed/>
                </p:oleObj>
              </mc:Choice>
              <mc:Fallback>
                <p:oleObj name="Equation" r:id="rId5" imgW="228501" imgH="39352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6688" y="2892425"/>
                        <a:ext cx="287337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9" name="Object 7">
            <a:extLst>
              <a:ext uri="{FF2B5EF4-FFF2-40B4-BE49-F238E27FC236}">
                <a16:creationId xmlns:a16="http://schemas.microsoft.com/office/drawing/2014/main" id="{DA798712-1F60-4811-B318-C24956CE743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35313" y="4395788"/>
          <a:ext cx="1811337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4" name="Equation" r:id="rId7" imgW="1129810" imgH="393529" progId="Equation.3">
                  <p:embed/>
                </p:oleObj>
              </mc:Choice>
              <mc:Fallback>
                <p:oleObj name="Equation" r:id="rId7" imgW="1129810" imgH="39352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5313" y="4395788"/>
                        <a:ext cx="1811337" cy="63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0" name="Text Box 8">
            <a:extLst>
              <a:ext uri="{FF2B5EF4-FFF2-40B4-BE49-F238E27FC236}">
                <a16:creationId xmlns:a16="http://schemas.microsoft.com/office/drawing/2014/main" id="{31879154-1F06-46CA-B530-A5808589F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143500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</p:txBody>
      </p:sp>
      <p:graphicFrame>
        <p:nvGraphicFramePr>
          <p:cNvPr id="23561" name="Object 9">
            <a:extLst>
              <a:ext uri="{FF2B5EF4-FFF2-40B4-BE49-F238E27FC236}">
                <a16:creationId xmlns:a16="http://schemas.microsoft.com/office/drawing/2014/main" id="{9BAD1B39-76B0-4605-94D4-C9652FACB2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5225" y="5322888"/>
          <a:ext cx="2244725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5" name="Equation" r:id="rId9" imgW="1256755" imgH="393529" progId="Equation.3">
                  <p:embed/>
                </p:oleObj>
              </mc:Choice>
              <mc:Fallback>
                <p:oleObj name="Equation" r:id="rId9" imgW="1256755" imgH="39352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5225" y="5322888"/>
                        <a:ext cx="2244725" cy="70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A792719B-38DA-414C-BBA7-CD6F2D7D44F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altLang="en-US" sz="3200">
                <a:latin typeface="Times New Roman" panose="02020603050405020304" pitchFamily="18" charset="0"/>
              </a:rPr>
              <a:t>Converting Fractions to Decimals</a:t>
            </a:r>
          </a:p>
        </p:txBody>
      </p:sp>
      <p:sp>
        <p:nvSpPr>
          <p:cNvPr id="24579" name="Text Box 4">
            <a:extLst>
              <a:ext uri="{FF2B5EF4-FFF2-40B4-BE49-F238E27FC236}">
                <a16:creationId xmlns:a16="http://schemas.microsoft.com/office/drawing/2014/main" id="{59642D36-597B-4131-A1B9-E338F4A61A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371600"/>
            <a:ext cx="2938463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latin typeface="Times New Roman" panose="02020603050405020304" pitchFamily="18" charset="0"/>
              </a:rPr>
              <a:t>Exploration</a:t>
            </a:r>
            <a:r>
              <a:rPr lang="en-GB" altLang="en-US" sz="2000"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5. Convert      to a decimal.</a:t>
            </a:r>
            <a:endParaRPr lang="en-GB" altLang="en-US" sz="800">
              <a:latin typeface="Times New Roman" panose="02020603050405020304" pitchFamily="18" charset="0"/>
            </a:endParaRPr>
          </a:p>
        </p:txBody>
      </p:sp>
      <p:graphicFrame>
        <p:nvGraphicFramePr>
          <p:cNvPr id="24580" name="Object 4">
            <a:extLst>
              <a:ext uri="{FF2B5EF4-FFF2-40B4-BE49-F238E27FC236}">
                <a16:creationId xmlns:a16="http://schemas.microsoft.com/office/drawing/2014/main" id="{1C371FC7-2A2F-4433-BF18-62D86093C22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97088" y="2255838"/>
          <a:ext cx="350837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5" name="Equation" r:id="rId3" imgW="279279" imgH="393529" progId="Equation.3">
                  <p:embed/>
                </p:oleObj>
              </mc:Choice>
              <mc:Fallback>
                <p:oleObj name="Equation" r:id="rId3" imgW="279279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7088" y="2255838"/>
                        <a:ext cx="350837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1" name="Text Box 5">
            <a:extLst>
              <a:ext uri="{FF2B5EF4-FFF2-40B4-BE49-F238E27FC236}">
                <a16:creationId xmlns:a16="http://schemas.microsoft.com/office/drawing/2014/main" id="{268DF6A9-8309-49B8-9A67-6A287D6764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5075" y="2927350"/>
            <a:ext cx="72358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This time, it takes more effort to find a number that can multiply with 125 to get a power of 10.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Let us factorize 125 = 5×5×5 = 5</a:t>
            </a:r>
            <a:r>
              <a:rPr lang="en-US" altLang="en-US" sz="2000" baseline="30000">
                <a:latin typeface="Times New Roman" panose="02020603050405020304" pitchFamily="18" charset="0"/>
              </a:rPr>
              <a:t>3</a:t>
            </a:r>
            <a:r>
              <a:rPr lang="en-US" altLang="en-US" sz="2000">
                <a:latin typeface="Times New Roman" panose="02020603050405020304" pitchFamily="18" charset="0"/>
              </a:rPr>
              <a:t>, and 10 = 2×5, hence we need to multiply it by 2</a:t>
            </a:r>
            <a:r>
              <a:rPr lang="en-US" altLang="en-US" sz="2000" baseline="30000">
                <a:latin typeface="Times New Roman" panose="02020603050405020304" pitchFamily="18" charset="0"/>
              </a:rPr>
              <a:t>3</a:t>
            </a:r>
            <a:r>
              <a:rPr lang="en-US" altLang="en-US" sz="2000">
                <a:latin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24582" name="Object 7">
            <a:extLst>
              <a:ext uri="{FF2B5EF4-FFF2-40B4-BE49-F238E27FC236}">
                <a16:creationId xmlns:a16="http://schemas.microsoft.com/office/drawing/2014/main" id="{9EE1E683-68FE-4595-B5E5-A8BDDB2CBC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57475" y="4395788"/>
          <a:ext cx="2768600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6" name="Equation" r:id="rId5" imgW="1726451" imgH="393529" progId="Equation.3">
                  <p:embed/>
                </p:oleObj>
              </mc:Choice>
              <mc:Fallback>
                <p:oleObj name="Equation" r:id="rId5" imgW="1726451" imgH="39352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7475" y="4395788"/>
                        <a:ext cx="2768600" cy="63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3" name="Text Box 8">
            <a:extLst>
              <a:ext uri="{FF2B5EF4-FFF2-40B4-BE49-F238E27FC236}">
                <a16:creationId xmlns:a16="http://schemas.microsoft.com/office/drawing/2014/main" id="{74392EEE-4399-4914-8A08-498F4705EE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143500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</p:txBody>
      </p:sp>
      <p:graphicFrame>
        <p:nvGraphicFramePr>
          <p:cNvPr id="24584" name="Object 9">
            <a:extLst>
              <a:ext uri="{FF2B5EF4-FFF2-40B4-BE49-F238E27FC236}">
                <a16:creationId xmlns:a16="http://schemas.microsoft.com/office/drawing/2014/main" id="{53A304C4-5C83-4895-B738-1EE47073EE1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09813" y="5322888"/>
          <a:ext cx="2495550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7" name="Equation" r:id="rId7" imgW="1396394" imgH="393529" progId="Equation.3">
                  <p:embed/>
                </p:oleObj>
              </mc:Choice>
              <mc:Fallback>
                <p:oleObj name="Equation" r:id="rId7" imgW="1396394" imgH="39352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9813" y="5322888"/>
                        <a:ext cx="2495550" cy="70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770ED71E-BBFF-4984-96BC-6CC5B821021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altLang="en-US" sz="3200">
                <a:latin typeface="Times New Roman" panose="02020603050405020304" pitchFamily="18" charset="0"/>
              </a:rPr>
              <a:t>Converting Fractions to Decimals</a:t>
            </a:r>
          </a:p>
        </p:txBody>
      </p:sp>
      <p:sp>
        <p:nvSpPr>
          <p:cNvPr id="25603" name="Text Box 4">
            <a:extLst>
              <a:ext uri="{FF2B5EF4-FFF2-40B4-BE49-F238E27FC236}">
                <a16:creationId xmlns:a16="http://schemas.microsoft.com/office/drawing/2014/main" id="{C8830E5D-B6E0-4CA1-9BA2-B42D40EE57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371600"/>
            <a:ext cx="2938463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latin typeface="Times New Roman" panose="02020603050405020304" pitchFamily="18" charset="0"/>
              </a:rPr>
              <a:t>Exploration</a:t>
            </a:r>
            <a:r>
              <a:rPr lang="en-GB" altLang="en-US" sz="2000"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6. Convert      to a decimal.</a:t>
            </a:r>
            <a:endParaRPr lang="en-GB" altLang="en-US" sz="800">
              <a:latin typeface="Times New Roman" panose="02020603050405020304" pitchFamily="18" charset="0"/>
            </a:endParaRPr>
          </a:p>
        </p:txBody>
      </p:sp>
      <p:graphicFrame>
        <p:nvGraphicFramePr>
          <p:cNvPr id="25604" name="Object 4">
            <a:extLst>
              <a:ext uri="{FF2B5EF4-FFF2-40B4-BE49-F238E27FC236}">
                <a16:creationId xmlns:a16="http://schemas.microsoft.com/office/drawing/2014/main" id="{06B6E701-7A73-4207-B193-7C2558E7DE5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76463" y="2255838"/>
          <a:ext cx="1905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9" name="Equation" r:id="rId3" imgW="152334" imgH="393529" progId="Equation.3">
                  <p:embed/>
                </p:oleObj>
              </mc:Choice>
              <mc:Fallback>
                <p:oleObj name="Equation" r:id="rId3" imgW="152334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6463" y="2255838"/>
                        <a:ext cx="1905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5" name="Text Box 5">
            <a:extLst>
              <a:ext uri="{FF2B5EF4-FFF2-40B4-BE49-F238E27FC236}">
                <a16:creationId xmlns:a16="http://schemas.microsoft.com/office/drawing/2014/main" id="{B8CB8E55-B1EA-4D73-A627-04C68E8CBB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5075" y="2927350"/>
            <a:ext cx="72358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Can we find a number that can multiply with 7 to get a power of 10?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No, and therefore     cannot be converted to a </a:t>
            </a:r>
            <a:r>
              <a:rPr lang="en-US" altLang="en-US" sz="2000" u="sng">
                <a:latin typeface="Times New Roman" panose="02020603050405020304" pitchFamily="18" charset="0"/>
              </a:rPr>
              <a:t>terminating</a:t>
            </a:r>
            <a:r>
              <a:rPr lang="en-US" altLang="en-US" sz="2000">
                <a:latin typeface="Times New Roman" panose="02020603050405020304" pitchFamily="18" charset="0"/>
              </a:rPr>
              <a:t> decimal.</a:t>
            </a:r>
          </a:p>
        </p:txBody>
      </p:sp>
      <p:sp>
        <p:nvSpPr>
          <p:cNvPr id="25606" name="Text Box 7">
            <a:extLst>
              <a:ext uri="{FF2B5EF4-FFF2-40B4-BE49-F238E27FC236}">
                <a16:creationId xmlns:a16="http://schemas.microsoft.com/office/drawing/2014/main" id="{EF8E1ED6-E553-463C-8B1F-8A618B923E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143500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</p:txBody>
      </p:sp>
      <p:graphicFrame>
        <p:nvGraphicFramePr>
          <p:cNvPr id="25607" name="Object 9">
            <a:extLst>
              <a:ext uri="{FF2B5EF4-FFF2-40B4-BE49-F238E27FC236}">
                <a16:creationId xmlns:a16="http://schemas.microsoft.com/office/drawing/2014/main" id="{2A2863BE-5C61-4E1E-B350-0F9A9BFBD65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82938" y="3508375"/>
          <a:ext cx="1905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0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2938" y="3508375"/>
                        <a:ext cx="1905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8" name="Text Box 10">
            <a:extLst>
              <a:ext uri="{FF2B5EF4-FFF2-40B4-BE49-F238E27FC236}">
                <a16:creationId xmlns:a16="http://schemas.microsoft.com/office/drawing/2014/main" id="{DF60AAC4-636F-430E-949C-D878CF711A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3050" y="4694238"/>
            <a:ext cx="5891213" cy="711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The theorem on the next slide will tell us what fractions can be converted to a </a:t>
            </a:r>
            <a:r>
              <a:rPr lang="en-US" altLang="en-US" sz="2000" u="sng">
                <a:latin typeface="Times New Roman" panose="02020603050405020304" pitchFamily="18" charset="0"/>
              </a:rPr>
              <a:t>terminating</a:t>
            </a:r>
            <a:r>
              <a:rPr lang="en-US" altLang="en-US" sz="2000">
                <a:latin typeface="Times New Roman" panose="02020603050405020304" pitchFamily="18" charset="0"/>
              </a:rPr>
              <a:t> decimal.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E617FC9C-F1CF-4664-BC7F-A1736DF0D4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200">
                <a:latin typeface="Times New Roman" panose="02020603050405020304" pitchFamily="18" charset="0"/>
              </a:rPr>
              <a:t>Converting Fractions to Decimals</a:t>
            </a:r>
          </a:p>
        </p:txBody>
      </p:sp>
      <p:sp>
        <p:nvSpPr>
          <p:cNvPr id="60420" name="Text Box 4">
            <a:extLst>
              <a:ext uri="{FF2B5EF4-FFF2-40B4-BE49-F238E27FC236}">
                <a16:creationId xmlns:a16="http://schemas.microsoft.com/office/drawing/2014/main" id="{3837ED48-9A8C-4637-94E8-C2A68F3B7C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9475" y="1497013"/>
            <a:ext cx="7543800" cy="204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latin typeface="Times New Roman" panose="02020603050405020304" pitchFamily="18" charset="0"/>
              </a:rPr>
              <a:t>Theorem: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latin typeface="Times New Roman" panose="02020603050405020304" pitchFamily="18" charset="0"/>
              </a:rPr>
              <a:t>If the fraction </a:t>
            </a:r>
            <a:r>
              <a:rPr lang="en-GB" altLang="en-US" sz="2000" i="1">
                <a:solidFill>
                  <a:srgbClr val="EA0000"/>
                </a:solidFill>
                <a:latin typeface="Times New Roman" panose="02020603050405020304" pitchFamily="18" charset="0"/>
              </a:rPr>
              <a:t>a</a:t>
            </a:r>
            <a:r>
              <a:rPr lang="en-GB" altLang="en-US" sz="2000">
                <a:solidFill>
                  <a:srgbClr val="EA0000"/>
                </a:solidFill>
                <a:latin typeface="Times New Roman" panose="02020603050405020304" pitchFamily="18" charset="0"/>
              </a:rPr>
              <a:t>/</a:t>
            </a:r>
            <a:r>
              <a:rPr lang="en-GB" altLang="en-US" sz="2000" i="1">
                <a:solidFill>
                  <a:srgbClr val="EA0000"/>
                </a:solidFill>
                <a:latin typeface="Times New Roman" panose="02020603050405020304" pitchFamily="18" charset="0"/>
              </a:rPr>
              <a:t>b</a:t>
            </a:r>
            <a:r>
              <a:rPr lang="en-GB" altLang="en-US" sz="2000">
                <a:latin typeface="Times New Roman" panose="02020603050405020304" pitchFamily="18" charset="0"/>
              </a:rPr>
              <a:t> is in its reduced form, then its decimal expansion is terminating if and only if </a:t>
            </a:r>
            <a:r>
              <a:rPr lang="en-GB" altLang="en-US" sz="2000" i="1">
                <a:solidFill>
                  <a:srgbClr val="EA0000"/>
                </a:solidFill>
                <a:latin typeface="Times New Roman" panose="02020603050405020304" pitchFamily="18" charset="0"/>
              </a:rPr>
              <a:t>b</a:t>
            </a:r>
            <a:r>
              <a:rPr lang="en-GB" altLang="en-US" sz="2000">
                <a:latin typeface="Times New Roman" panose="02020603050405020304" pitchFamily="18" charset="0"/>
              </a:rPr>
              <a:t> is one of the following forms.</a:t>
            </a:r>
            <a:br>
              <a:rPr lang="en-GB" altLang="en-US" sz="800">
                <a:latin typeface="Times New Roman" panose="02020603050405020304" pitchFamily="18" charset="0"/>
              </a:rPr>
            </a:br>
            <a:r>
              <a:rPr lang="en-GB" altLang="en-US" sz="800">
                <a:latin typeface="Times New Roman" panose="02020603050405020304" pitchFamily="18" charset="0"/>
              </a:rPr>
              <a:t>      </a:t>
            </a:r>
          </a:p>
          <a:p>
            <a:pPr eaLnBrk="1" hangingPunct="1">
              <a:spcBef>
                <a:spcPct val="0"/>
              </a:spcBef>
              <a:buFontTx/>
              <a:buAutoNum type="arabicParenBoth"/>
            </a:pPr>
            <a:r>
              <a:rPr lang="en-GB" altLang="en-US" sz="2000">
                <a:latin typeface="Times New Roman" panose="02020603050405020304" pitchFamily="18" charset="0"/>
              </a:rPr>
              <a:t>  a product of 2’s </a:t>
            </a:r>
            <a:r>
              <a:rPr lang="en-GB" altLang="en-US" sz="2000" b="1">
                <a:latin typeface="Times New Roman" panose="02020603050405020304" pitchFamily="18" charset="0"/>
              </a:rPr>
              <a:t>only</a:t>
            </a:r>
            <a:r>
              <a:rPr lang="en-GB" altLang="en-US" sz="2000">
                <a:latin typeface="Times New Roman" panose="02020603050405020304" pitchFamily="18" charset="0"/>
              </a:rPr>
              <a:t>,</a:t>
            </a:r>
          </a:p>
          <a:p>
            <a:pPr eaLnBrk="1" hangingPunct="1">
              <a:spcBef>
                <a:spcPct val="0"/>
              </a:spcBef>
              <a:buFontTx/>
              <a:buAutoNum type="arabicParenBoth"/>
            </a:pPr>
            <a:r>
              <a:rPr lang="en-GB" altLang="en-US" sz="2000">
                <a:latin typeface="Times New Roman" panose="02020603050405020304" pitchFamily="18" charset="0"/>
              </a:rPr>
              <a:t>  a product of 5’s </a:t>
            </a:r>
            <a:r>
              <a:rPr lang="en-GB" altLang="en-US" sz="2000" b="1">
                <a:latin typeface="Times New Roman" panose="02020603050405020304" pitchFamily="18" charset="0"/>
              </a:rPr>
              <a:t>only</a:t>
            </a:r>
          </a:p>
          <a:p>
            <a:pPr eaLnBrk="1" hangingPunct="1">
              <a:spcBef>
                <a:spcPct val="0"/>
              </a:spcBef>
              <a:buFontTx/>
              <a:buAutoNum type="arabicParenBoth"/>
            </a:pPr>
            <a:r>
              <a:rPr lang="en-GB" altLang="en-US" sz="2000">
                <a:latin typeface="Times New Roman" panose="02020603050405020304" pitchFamily="18" charset="0"/>
              </a:rPr>
              <a:t>  a product of 2’s and 5’s </a:t>
            </a:r>
            <a:r>
              <a:rPr lang="en-GB" altLang="en-US" sz="2000" b="1">
                <a:latin typeface="Times New Roman" panose="02020603050405020304" pitchFamily="18" charset="0"/>
              </a:rPr>
              <a:t>only</a:t>
            </a:r>
            <a:r>
              <a:rPr lang="en-GB" altLang="en-US" sz="200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60422" name="Text Box 6">
            <a:extLst>
              <a:ext uri="{FF2B5EF4-FFF2-40B4-BE49-F238E27FC236}">
                <a16:creationId xmlns:a16="http://schemas.microsoft.com/office/drawing/2014/main" id="{13F97673-8D0C-4529-AE2E-3FB9A8DADF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1863" y="3994150"/>
            <a:ext cx="1254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Examples:</a:t>
            </a:r>
          </a:p>
        </p:txBody>
      </p:sp>
      <p:grpSp>
        <p:nvGrpSpPr>
          <p:cNvPr id="2" name="Group 50">
            <a:extLst>
              <a:ext uri="{FF2B5EF4-FFF2-40B4-BE49-F238E27FC236}">
                <a16:creationId xmlns:a16="http://schemas.microsoft.com/office/drawing/2014/main" id="{5FFDD1E2-6A10-4D3C-BF1B-07BD602502D8}"/>
              </a:ext>
            </a:extLst>
          </p:cNvPr>
          <p:cNvGrpSpPr>
            <a:grpSpLocks/>
          </p:cNvGrpSpPr>
          <p:nvPr/>
        </p:nvGrpSpPr>
        <p:grpSpPr bwMode="auto">
          <a:xfrm>
            <a:off x="2379663" y="3994150"/>
            <a:ext cx="2274887" cy="611188"/>
            <a:chOff x="1488" y="3120"/>
            <a:chExt cx="1433" cy="385"/>
          </a:xfrm>
        </p:grpSpPr>
        <p:sp>
          <p:nvSpPr>
            <p:cNvPr id="26655" name="Text Box 9">
              <a:extLst>
                <a:ext uri="{FF2B5EF4-FFF2-40B4-BE49-F238E27FC236}">
                  <a16:creationId xmlns:a16="http://schemas.microsoft.com/office/drawing/2014/main" id="{BFFBD954-BF59-4156-BC0D-79747F4D8F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3168"/>
              <a:ext cx="124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is not terminating</a:t>
              </a:r>
            </a:p>
          </p:txBody>
        </p:sp>
        <p:grpSp>
          <p:nvGrpSpPr>
            <p:cNvPr id="26656" name="Group 22">
              <a:extLst>
                <a:ext uri="{FF2B5EF4-FFF2-40B4-BE49-F238E27FC236}">
                  <a16:creationId xmlns:a16="http://schemas.microsoft.com/office/drawing/2014/main" id="{23332FA0-B340-488B-B58B-276EEDE5546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88" y="3120"/>
              <a:ext cx="190" cy="385"/>
              <a:chOff x="1488" y="3120"/>
              <a:chExt cx="190" cy="385"/>
            </a:xfrm>
          </p:grpSpPr>
          <p:sp>
            <p:nvSpPr>
              <p:cNvPr id="26657" name="AutoShape 21">
                <a:extLst>
                  <a:ext uri="{FF2B5EF4-FFF2-40B4-BE49-F238E27FC236}">
                    <a16:creationId xmlns:a16="http://schemas.microsoft.com/office/drawing/2014/main" id="{8E87F6EB-C743-4DF6-9B2D-B301C2B681C9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1488" y="3120"/>
                <a:ext cx="190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8" name="Line 23">
                <a:extLst>
                  <a:ext uri="{FF2B5EF4-FFF2-40B4-BE49-F238E27FC236}">
                    <a16:creationId xmlns:a16="http://schemas.microsoft.com/office/drawing/2014/main" id="{87D8A3E8-755C-479D-A80E-9D4D2229D8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13" y="3323"/>
                <a:ext cx="1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9" name="Rectangle 24">
                <a:extLst>
                  <a:ext uri="{FF2B5EF4-FFF2-40B4-BE49-F238E27FC236}">
                    <a16:creationId xmlns:a16="http://schemas.microsoft.com/office/drawing/2014/main" id="{8D2AD198-FE6C-46B7-B2B7-E5E1435866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12" y="3323"/>
                <a:ext cx="152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9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11</a:t>
                </a:r>
                <a:endParaRPr lang="en-US" altLang="en-US" sz="2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660" name="Rectangle 25">
                <a:extLst>
                  <a:ext uri="{FF2B5EF4-FFF2-40B4-BE49-F238E27FC236}">
                    <a16:creationId xmlns:a16="http://schemas.microsoft.com/office/drawing/2014/main" id="{23DF901B-D84E-464D-BB78-66AB0A366E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47" y="3129"/>
                <a:ext cx="76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9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3</a:t>
                </a:r>
                <a:endParaRPr lang="en-US" altLang="en-US" sz="2000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4" name="Group 48">
            <a:extLst>
              <a:ext uri="{FF2B5EF4-FFF2-40B4-BE49-F238E27FC236}">
                <a16:creationId xmlns:a16="http://schemas.microsoft.com/office/drawing/2014/main" id="{C3F3B50D-351C-4857-91FB-78E01AD98CF1}"/>
              </a:ext>
            </a:extLst>
          </p:cNvPr>
          <p:cNvGrpSpPr>
            <a:grpSpLocks/>
          </p:cNvGrpSpPr>
          <p:nvPr/>
        </p:nvGrpSpPr>
        <p:grpSpPr bwMode="auto">
          <a:xfrm>
            <a:off x="5300663" y="3994150"/>
            <a:ext cx="2166937" cy="615950"/>
            <a:chOff x="3328" y="3120"/>
            <a:chExt cx="1365" cy="388"/>
          </a:xfrm>
        </p:grpSpPr>
        <p:sp>
          <p:nvSpPr>
            <p:cNvPr id="26649" name="Text Box 13">
              <a:extLst>
                <a:ext uri="{FF2B5EF4-FFF2-40B4-BE49-F238E27FC236}">
                  <a16:creationId xmlns:a16="http://schemas.microsoft.com/office/drawing/2014/main" id="{05DE8F78-20DB-4014-A8C3-B1C49AEBAB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3168"/>
              <a:ext cx="99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is terminating</a:t>
              </a:r>
            </a:p>
          </p:txBody>
        </p:sp>
        <p:grpSp>
          <p:nvGrpSpPr>
            <p:cNvPr id="26650" name="Group 27">
              <a:extLst>
                <a:ext uri="{FF2B5EF4-FFF2-40B4-BE49-F238E27FC236}">
                  <a16:creationId xmlns:a16="http://schemas.microsoft.com/office/drawing/2014/main" id="{4BF25905-7FA2-45CB-AF7C-4FB550A5AD89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328" y="3120"/>
              <a:ext cx="295" cy="388"/>
              <a:chOff x="3328" y="3120"/>
              <a:chExt cx="295" cy="388"/>
            </a:xfrm>
          </p:grpSpPr>
          <p:sp>
            <p:nvSpPr>
              <p:cNvPr id="26651" name="AutoShape 26">
                <a:extLst>
                  <a:ext uri="{FF2B5EF4-FFF2-40B4-BE49-F238E27FC236}">
                    <a16:creationId xmlns:a16="http://schemas.microsoft.com/office/drawing/2014/main" id="{932543F8-329F-4EF2-8FD6-B2C859A5E232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3328" y="3120"/>
                <a:ext cx="295" cy="3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2" name="Line 28">
                <a:extLst>
                  <a:ext uri="{FF2B5EF4-FFF2-40B4-BE49-F238E27FC236}">
                    <a16:creationId xmlns:a16="http://schemas.microsoft.com/office/drawing/2014/main" id="{C32657CD-23C2-4175-930F-52086EBD2A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54" y="3326"/>
                <a:ext cx="242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3" name="Rectangle 29">
                <a:extLst>
                  <a:ext uri="{FF2B5EF4-FFF2-40B4-BE49-F238E27FC236}">
                    <a16:creationId xmlns:a16="http://schemas.microsoft.com/office/drawing/2014/main" id="{B6A3D91C-663C-4A23-985B-4AF4240269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2" y="3326"/>
                <a:ext cx="228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9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625</a:t>
                </a:r>
                <a:endParaRPr lang="en-US" altLang="en-US" sz="2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654" name="Rectangle 30">
                <a:extLst>
                  <a:ext uri="{FF2B5EF4-FFF2-40B4-BE49-F238E27FC236}">
                    <a16:creationId xmlns:a16="http://schemas.microsoft.com/office/drawing/2014/main" id="{D8297D0A-4B22-4A7F-B79B-262AF6EA4C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1" y="3130"/>
                <a:ext cx="152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9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17</a:t>
                </a:r>
                <a:endParaRPr lang="en-US" altLang="en-US" sz="2000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6" name="Group 49">
            <a:extLst>
              <a:ext uri="{FF2B5EF4-FFF2-40B4-BE49-F238E27FC236}">
                <a16:creationId xmlns:a16="http://schemas.microsoft.com/office/drawing/2014/main" id="{B1CBE85B-32B4-4651-B66C-82998BCC7969}"/>
              </a:ext>
            </a:extLst>
          </p:cNvPr>
          <p:cNvGrpSpPr>
            <a:grpSpLocks/>
          </p:cNvGrpSpPr>
          <p:nvPr/>
        </p:nvGrpSpPr>
        <p:grpSpPr bwMode="auto">
          <a:xfrm>
            <a:off x="2989263" y="4832350"/>
            <a:ext cx="3487737" cy="646113"/>
            <a:chOff x="1872" y="3648"/>
            <a:chExt cx="2197" cy="407"/>
          </a:xfrm>
        </p:grpSpPr>
        <p:sp>
          <p:nvSpPr>
            <p:cNvPr id="26632" name="Text Box 17">
              <a:extLst>
                <a:ext uri="{FF2B5EF4-FFF2-40B4-BE49-F238E27FC236}">
                  <a16:creationId xmlns:a16="http://schemas.microsoft.com/office/drawing/2014/main" id="{96DC739E-1144-4D8E-BD8B-F6443C0800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3696"/>
              <a:ext cx="99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is terminating</a:t>
              </a:r>
            </a:p>
          </p:txBody>
        </p:sp>
        <p:grpSp>
          <p:nvGrpSpPr>
            <p:cNvPr id="26633" name="Group 32">
              <a:extLst>
                <a:ext uri="{FF2B5EF4-FFF2-40B4-BE49-F238E27FC236}">
                  <a16:creationId xmlns:a16="http://schemas.microsoft.com/office/drawing/2014/main" id="{BE4E930D-232F-4A82-81DE-A4DF552DBCF9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72" y="3648"/>
              <a:ext cx="1206" cy="407"/>
              <a:chOff x="1872" y="3648"/>
              <a:chExt cx="1206" cy="407"/>
            </a:xfrm>
          </p:grpSpPr>
          <p:sp>
            <p:nvSpPr>
              <p:cNvPr id="26634" name="AutoShape 31">
                <a:extLst>
                  <a:ext uri="{FF2B5EF4-FFF2-40B4-BE49-F238E27FC236}">
                    <a16:creationId xmlns:a16="http://schemas.microsoft.com/office/drawing/2014/main" id="{6E075239-8741-47D5-855F-B4CD5337FD3A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1872" y="3648"/>
                <a:ext cx="1206" cy="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5" name="Line 33">
                <a:extLst>
                  <a:ext uri="{FF2B5EF4-FFF2-40B4-BE49-F238E27FC236}">
                    <a16:creationId xmlns:a16="http://schemas.microsoft.com/office/drawing/2014/main" id="{0F98BA2E-BB93-4B20-826E-6DCD46B23B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98" y="3854"/>
                <a:ext cx="30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6" name="Line 34">
                <a:extLst>
                  <a:ext uri="{FF2B5EF4-FFF2-40B4-BE49-F238E27FC236}">
                    <a16:creationId xmlns:a16="http://schemas.microsoft.com/office/drawing/2014/main" id="{9B1D68FC-283E-4A9D-88D6-6DBEC70FFC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66" y="3846"/>
                <a:ext cx="24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7" name="Line 35">
                <a:extLst>
                  <a:ext uri="{FF2B5EF4-FFF2-40B4-BE49-F238E27FC236}">
                    <a16:creationId xmlns:a16="http://schemas.microsoft.com/office/drawing/2014/main" id="{C43CD38F-4D39-47E5-9C2E-78B389B5A8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77" y="3849"/>
                <a:ext cx="26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8" name="Rectangle 36">
                <a:extLst>
                  <a:ext uri="{FF2B5EF4-FFF2-40B4-BE49-F238E27FC236}">
                    <a16:creationId xmlns:a16="http://schemas.microsoft.com/office/drawing/2014/main" id="{8DCFD936-AC28-4A99-9C26-0DF1AD29FD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8" y="3861"/>
                <a:ext cx="44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1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1</a:t>
                </a:r>
                <a:endParaRPr lang="en-US" altLang="en-US" sz="2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639" name="Rectangle 37">
                <a:extLst>
                  <a:ext uri="{FF2B5EF4-FFF2-40B4-BE49-F238E27FC236}">
                    <a16:creationId xmlns:a16="http://schemas.microsoft.com/office/drawing/2014/main" id="{672AB142-6A3C-4D02-9922-A120EDDA5E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8" y="3861"/>
                <a:ext cx="44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1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7</a:t>
                </a:r>
                <a:endParaRPr lang="en-US" altLang="en-US" sz="2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640" name="Rectangle 38">
                <a:extLst>
                  <a:ext uri="{FF2B5EF4-FFF2-40B4-BE49-F238E27FC236}">
                    <a16:creationId xmlns:a16="http://schemas.microsoft.com/office/drawing/2014/main" id="{DE0B0B35-008C-4789-AF63-78194ED57F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18" y="3873"/>
                <a:ext cx="76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9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5</a:t>
                </a:r>
                <a:endParaRPr lang="en-US" altLang="en-US" sz="2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641" name="Rectangle 39">
                <a:extLst>
                  <a:ext uri="{FF2B5EF4-FFF2-40B4-BE49-F238E27FC236}">
                    <a16:creationId xmlns:a16="http://schemas.microsoft.com/office/drawing/2014/main" id="{273DBDAF-6481-40CB-943B-040213369B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7" y="3873"/>
                <a:ext cx="76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9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</a:t>
                </a:r>
                <a:endParaRPr lang="en-US" altLang="en-US" sz="2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642" name="Rectangle 40">
                <a:extLst>
                  <a:ext uri="{FF2B5EF4-FFF2-40B4-BE49-F238E27FC236}">
                    <a16:creationId xmlns:a16="http://schemas.microsoft.com/office/drawing/2014/main" id="{47E84F2C-65E8-4037-9712-D3B40175A4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4" y="3657"/>
                <a:ext cx="76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9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7</a:t>
                </a:r>
                <a:endParaRPr lang="en-US" altLang="en-US" sz="2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643" name="Rectangle 41">
                <a:extLst>
                  <a:ext uri="{FF2B5EF4-FFF2-40B4-BE49-F238E27FC236}">
                    <a16:creationId xmlns:a16="http://schemas.microsoft.com/office/drawing/2014/main" id="{673C7F93-FE12-4540-9C2F-55E19CD5F1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" y="3861"/>
                <a:ext cx="228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9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640</a:t>
                </a:r>
                <a:endParaRPr lang="en-US" altLang="en-US" sz="2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644" name="Rectangle 42">
                <a:extLst>
                  <a:ext uri="{FF2B5EF4-FFF2-40B4-BE49-F238E27FC236}">
                    <a16:creationId xmlns:a16="http://schemas.microsoft.com/office/drawing/2014/main" id="{3B6ED642-B799-4A6C-9CA4-A396E02B2C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2" y="3657"/>
                <a:ext cx="76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9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7</a:t>
                </a:r>
                <a:endParaRPr lang="en-US" altLang="en-US" sz="2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645" name="Rectangle 43">
                <a:extLst>
                  <a:ext uri="{FF2B5EF4-FFF2-40B4-BE49-F238E27FC236}">
                    <a16:creationId xmlns:a16="http://schemas.microsoft.com/office/drawing/2014/main" id="{99421517-04D4-441D-BDEE-E62A51ED50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1" y="3853"/>
                <a:ext cx="304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9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1920</a:t>
                </a:r>
                <a:endParaRPr lang="en-US" altLang="en-US" sz="2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646" name="Rectangle 44">
                <a:extLst>
                  <a:ext uri="{FF2B5EF4-FFF2-40B4-BE49-F238E27FC236}">
                    <a16:creationId xmlns:a16="http://schemas.microsoft.com/office/drawing/2014/main" id="{D7FF6C73-C18C-4617-9799-EED3D28509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83" y="3657"/>
                <a:ext cx="152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9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21</a:t>
                </a:r>
                <a:endParaRPr lang="en-US" altLang="en-US" sz="2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647" name="Rectangle 45">
                <a:extLst>
                  <a:ext uri="{FF2B5EF4-FFF2-40B4-BE49-F238E27FC236}">
                    <a16:creationId xmlns:a16="http://schemas.microsoft.com/office/drawing/2014/main" id="{03ECB415-73FA-4926-97EB-8584AE7A43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4" y="3738"/>
                <a:ext cx="83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900">
                    <a:solidFill>
                      <a:srgbClr val="000000"/>
                    </a:solidFill>
                    <a:latin typeface="Symbol" panose="05050102010706020507" pitchFamily="18" charset="2"/>
                  </a:rPr>
                  <a:t>=</a:t>
                </a:r>
                <a:endParaRPr lang="en-US" altLang="en-US" sz="2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648" name="Rectangle 46">
                <a:extLst>
                  <a:ext uri="{FF2B5EF4-FFF2-40B4-BE49-F238E27FC236}">
                    <a16:creationId xmlns:a16="http://schemas.microsoft.com/office/drawing/2014/main" id="{A1D47305-6BE2-47A3-9EEE-026380F7F3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46" y="3738"/>
                <a:ext cx="83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900">
                    <a:solidFill>
                      <a:srgbClr val="000000"/>
                    </a:solidFill>
                    <a:latin typeface="Symbol" panose="05050102010706020507" pitchFamily="18" charset="2"/>
                  </a:rPr>
                  <a:t>=</a:t>
                </a:r>
                <a:endParaRPr lang="en-US" altLang="en-US" sz="2000">
                  <a:latin typeface="Times New Roman" panose="02020603050405020304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0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0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0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0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build="p"/>
      <p:bldP spid="6042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012A290C-FBCF-4470-896B-2142B1E7EF4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altLang="en-US" sz="3200">
                <a:latin typeface="Times New Roman" panose="02020603050405020304" pitchFamily="18" charset="0"/>
              </a:rPr>
              <a:t>Converting Fractions to Decimals</a:t>
            </a:r>
          </a:p>
        </p:txBody>
      </p:sp>
      <p:graphicFrame>
        <p:nvGraphicFramePr>
          <p:cNvPr id="27651" name="Object 3">
            <a:extLst>
              <a:ext uri="{FF2B5EF4-FFF2-40B4-BE49-F238E27FC236}">
                <a16:creationId xmlns:a16="http://schemas.microsoft.com/office/drawing/2014/main" id="{E5BF99DF-1516-4A19-8CD4-E92C95420A56}"/>
              </a:ext>
            </a:extLst>
          </p:cNvPr>
          <p:cNvGraphicFramePr>
            <a:graphicFrameLocks noChangeAspect="1"/>
          </p:cNvGraphicFramePr>
          <p:nvPr>
            <p:ph idx="4294967295"/>
          </p:nvPr>
        </p:nvGraphicFramePr>
        <p:xfrm>
          <a:off x="3357563" y="3340100"/>
          <a:ext cx="896937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0" name="Equation" r:id="rId3" imgW="609336" imgH="393529" progId="Equation.3">
                  <p:embed/>
                </p:oleObj>
              </mc:Choice>
              <mc:Fallback>
                <p:oleObj name="Equation" r:id="rId3" imgW="609336" imgH="39352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63" y="3340100"/>
                        <a:ext cx="896937" cy="57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2" name="Text Box 4">
            <a:extLst>
              <a:ext uri="{FF2B5EF4-FFF2-40B4-BE49-F238E27FC236}">
                <a16:creationId xmlns:a16="http://schemas.microsoft.com/office/drawing/2014/main" id="{1249F33F-955F-4177-B8C8-40660168D1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371600"/>
            <a:ext cx="6334125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latin typeface="Times New Roman" panose="02020603050405020304" pitchFamily="18" charset="0"/>
              </a:rPr>
              <a:t>Non-terminating decimals</a:t>
            </a:r>
            <a:r>
              <a:rPr lang="en-GB" altLang="en-US" sz="2000">
                <a:latin typeface="Times New Roman" panose="02020603050405020304" pitchFamily="18" charset="0"/>
              </a:rPr>
              <a:t>:</a:t>
            </a:r>
            <a:br>
              <a:rPr lang="en-US" altLang="en-US" sz="2000">
                <a:latin typeface="Times New Roman" panose="02020603050405020304" pitchFamily="18" charset="0"/>
              </a:rPr>
            </a:br>
            <a:r>
              <a:rPr lang="en-US" altLang="en-US" sz="800">
                <a:latin typeface="Times New Roman" panose="02020603050405020304" pitchFamily="18" charset="0"/>
              </a:rPr>
              <a:t>               </a:t>
            </a:r>
            <a:r>
              <a:rPr lang="en-GB" altLang="en-US" sz="800">
                <a:latin typeface="Times New Roman" panose="02020603050405020304" pitchFamily="18" charset="0"/>
              </a:rPr>
              <a:t>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latin typeface="Times New Roman" panose="02020603050405020304" pitchFamily="18" charset="0"/>
              </a:rPr>
              <a:t>We s</a:t>
            </a:r>
            <a:r>
              <a:rPr lang="en-US" altLang="en-US" sz="2000">
                <a:latin typeface="Times New Roman" panose="02020603050405020304" pitchFamily="18" charset="0"/>
              </a:rPr>
              <a:t>aw that     is not a terminating</a:t>
            </a:r>
            <a:r>
              <a:rPr lang="en-GB" altLang="en-US" sz="2000">
                <a:latin typeface="Times New Roman" panose="02020603050405020304" pitchFamily="18" charset="0"/>
              </a:rPr>
              <a:t> decimal</a:t>
            </a:r>
            <a:r>
              <a:rPr lang="en-US" altLang="en-US" sz="2000">
                <a:latin typeface="Times New Roman" panose="02020603050405020304" pitchFamily="18" charset="0"/>
              </a:rPr>
              <a:t>, b</a:t>
            </a:r>
            <a:r>
              <a:rPr lang="en-GB" altLang="en-US" sz="2000">
                <a:latin typeface="Times New Roman" panose="02020603050405020304" pitchFamily="18" charset="0"/>
              </a:rPr>
              <a:t>ut we can </a:t>
            </a:r>
            <a:br>
              <a:rPr lang="en-GB" altLang="en-US" sz="2000">
                <a:latin typeface="Times New Roman" panose="02020603050405020304" pitchFamily="18" charset="0"/>
              </a:rPr>
            </a:br>
            <a:r>
              <a:rPr lang="en-GB" altLang="en-US" sz="800">
                <a:latin typeface="Times New Roman" panose="02020603050405020304" pitchFamily="18" charset="0"/>
              </a:rPr>
              <a:t>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latin typeface="Times New Roman" panose="02020603050405020304" pitchFamily="18" charset="0"/>
              </a:rPr>
              <a:t>ap</a:t>
            </a:r>
            <a:r>
              <a:rPr lang="en-US" altLang="en-US" sz="2000">
                <a:latin typeface="Times New Roman" panose="02020603050405020304" pitchFamily="18" charset="0"/>
              </a:rPr>
              <a:t>proximate it by a terminating decimal.</a:t>
            </a:r>
            <a:endParaRPr lang="en-GB" altLang="en-US" sz="2000">
              <a:latin typeface="Times New Roman" panose="02020603050405020304" pitchFamily="18" charset="0"/>
            </a:endParaRPr>
          </a:p>
        </p:txBody>
      </p:sp>
      <p:graphicFrame>
        <p:nvGraphicFramePr>
          <p:cNvPr id="27653" name="Object 26">
            <a:extLst>
              <a:ext uri="{FF2B5EF4-FFF2-40B4-BE49-F238E27FC236}">
                <a16:creationId xmlns:a16="http://schemas.microsoft.com/office/drawing/2014/main" id="{7C9707BC-2032-47EA-ACF5-BCDA68D3F24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14575" y="1746250"/>
          <a:ext cx="1905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1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4575" y="1746250"/>
                        <a:ext cx="1905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Text Box 27">
            <a:extLst>
              <a:ext uri="{FF2B5EF4-FFF2-40B4-BE49-F238E27FC236}">
                <a16:creationId xmlns:a16="http://schemas.microsoft.com/office/drawing/2014/main" id="{FC6F3C8F-C963-40C3-92D5-A054BAB74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2688" y="2768600"/>
            <a:ext cx="6572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Suppose we want to approximate it by a 3 digit decimal </a:t>
            </a:r>
            <a:r>
              <a:rPr lang="en-US" altLang="en-US" sz="2000" i="1">
                <a:latin typeface="Times New Roman" panose="02020603050405020304" pitchFamily="18" charset="0"/>
              </a:rPr>
              <a:t>x</a:t>
            </a:r>
            <a:r>
              <a:rPr lang="en-US" altLang="en-US" sz="2000">
                <a:latin typeface="Times New Roman" panose="02020603050405020304" pitchFamily="18" charset="0"/>
              </a:rPr>
              <a:t>, then</a:t>
            </a:r>
          </a:p>
        </p:txBody>
      </p:sp>
      <p:sp>
        <p:nvSpPr>
          <p:cNvPr id="27655" name="Text Box 28">
            <a:extLst>
              <a:ext uri="{FF2B5EF4-FFF2-40B4-BE49-F238E27FC236}">
                <a16:creationId xmlns:a16="http://schemas.microsoft.com/office/drawing/2014/main" id="{61655C4E-A6BA-4476-B752-44E73E12F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7563" y="4159250"/>
            <a:ext cx="669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thus </a:t>
            </a:r>
          </a:p>
        </p:txBody>
      </p:sp>
      <p:graphicFrame>
        <p:nvGraphicFramePr>
          <p:cNvPr id="27656" name="Object 3">
            <a:extLst>
              <a:ext uri="{FF2B5EF4-FFF2-40B4-BE49-F238E27FC236}">
                <a16:creationId xmlns:a16="http://schemas.microsoft.com/office/drawing/2014/main" id="{48A8AACC-35DA-478E-B85C-42ADF4D62D9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97225" y="4046538"/>
          <a:ext cx="1682750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2" name="Equation" r:id="rId7" imgW="1143000" imgH="393700" progId="Equation.3">
                  <p:embed/>
                </p:oleObj>
              </mc:Choice>
              <mc:Fallback>
                <p:oleObj name="Equation" r:id="rId7" imgW="1143000" imgH="393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7225" y="4046538"/>
                        <a:ext cx="1682750" cy="579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7" name="Text Box 30">
            <a:extLst>
              <a:ext uri="{FF2B5EF4-FFF2-40B4-BE49-F238E27FC236}">
                <a16:creationId xmlns:a16="http://schemas.microsoft.com/office/drawing/2014/main" id="{D257D2E1-3781-4D38-8A80-52522F1111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2338" y="4951413"/>
            <a:ext cx="550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and</a:t>
            </a:r>
          </a:p>
        </p:txBody>
      </p:sp>
      <p:graphicFrame>
        <p:nvGraphicFramePr>
          <p:cNvPr id="27658" name="Object 3">
            <a:extLst>
              <a:ext uri="{FF2B5EF4-FFF2-40B4-BE49-F238E27FC236}">
                <a16:creationId xmlns:a16="http://schemas.microsoft.com/office/drawing/2014/main" id="{C0AF5CD7-8283-40BD-A301-F16A14650BB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25800" y="4889500"/>
          <a:ext cx="1625600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3" name="Equation" r:id="rId9" imgW="1104900" imgH="393700" progId="Equation.3">
                  <p:embed/>
                </p:oleObj>
              </mc:Choice>
              <mc:Fallback>
                <p:oleObj name="Equation" r:id="rId9" imgW="1104900" imgH="393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5800" y="4889500"/>
                        <a:ext cx="1625600" cy="57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9" name="Text Box 32">
            <a:extLst>
              <a:ext uri="{FF2B5EF4-FFF2-40B4-BE49-F238E27FC236}">
                <a16:creationId xmlns:a16="http://schemas.microsoft.com/office/drawing/2014/main" id="{7E489918-D9F6-4FE3-BA83-222916B749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563" y="5608638"/>
            <a:ext cx="74834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If we want to approximate it by a 5 digit decimal, then we just have to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divide 100,000 by 7 and so on. Continuing this way, we have the result on the next slide.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5ABA6B3A-F456-44A9-BE19-19E53E18E4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200">
                <a:latin typeface="Times New Roman" panose="02020603050405020304" pitchFamily="18" charset="0"/>
              </a:rPr>
              <a:t>Converting Fractions to Decimals</a:t>
            </a:r>
          </a:p>
        </p:txBody>
      </p:sp>
      <p:sp>
        <p:nvSpPr>
          <p:cNvPr id="28675" name="Text Box 3">
            <a:extLst>
              <a:ext uri="{FF2B5EF4-FFF2-40B4-BE49-F238E27FC236}">
                <a16:creationId xmlns:a16="http://schemas.microsoft.com/office/drawing/2014/main" id="{49D55840-7B96-4C10-B16C-66FF62883D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191000"/>
            <a:ext cx="76565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latin typeface="Times New Roman" panose="02020603050405020304" pitchFamily="18" charset="0"/>
              </a:rPr>
              <a:t>Conclusion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latin typeface="Times New Roman" panose="02020603050405020304" pitchFamily="18" charset="0"/>
              </a:rPr>
              <a:t>The decimal expansion of a fraction </a:t>
            </a:r>
            <a:r>
              <a:rPr lang="en-GB" altLang="en-US" sz="2000" i="1">
                <a:latin typeface="Times New Roman" panose="02020603050405020304" pitchFamily="18" charset="0"/>
              </a:rPr>
              <a:t>a</a:t>
            </a:r>
            <a:r>
              <a:rPr lang="en-GB" altLang="en-US" sz="2000">
                <a:latin typeface="Times New Roman" panose="02020603050405020304" pitchFamily="18" charset="0"/>
              </a:rPr>
              <a:t>/</a:t>
            </a:r>
            <a:r>
              <a:rPr lang="en-GB" altLang="en-US" sz="2000" i="1">
                <a:latin typeface="Times New Roman" panose="02020603050405020304" pitchFamily="18" charset="0"/>
              </a:rPr>
              <a:t>b</a:t>
            </a:r>
            <a:r>
              <a:rPr lang="en-GB" altLang="en-US" sz="2000">
                <a:latin typeface="Times New Roman" panose="02020603050405020304" pitchFamily="18" charset="0"/>
              </a:rPr>
              <a:t> can be obtained by long division.</a:t>
            </a:r>
          </a:p>
        </p:txBody>
      </p:sp>
      <p:grpSp>
        <p:nvGrpSpPr>
          <p:cNvPr id="28676" name="Group 21">
            <a:extLst>
              <a:ext uri="{FF2B5EF4-FFF2-40B4-BE49-F238E27FC236}">
                <a16:creationId xmlns:a16="http://schemas.microsoft.com/office/drawing/2014/main" id="{7417C46D-F774-4F9C-A36B-07C423A1D958}"/>
              </a:ext>
            </a:extLst>
          </p:cNvPr>
          <p:cNvGrpSpPr>
            <a:grpSpLocks/>
          </p:cNvGrpSpPr>
          <p:nvPr/>
        </p:nvGrpSpPr>
        <p:grpSpPr bwMode="auto">
          <a:xfrm>
            <a:off x="3195638" y="2249488"/>
            <a:ext cx="2054225" cy="1933575"/>
            <a:chOff x="1946" y="1007"/>
            <a:chExt cx="1294" cy="1218"/>
          </a:xfrm>
        </p:grpSpPr>
        <p:graphicFrame>
          <p:nvGraphicFramePr>
            <p:cNvPr id="28679" name="Object 10">
              <a:extLst>
                <a:ext uri="{FF2B5EF4-FFF2-40B4-BE49-F238E27FC236}">
                  <a16:creationId xmlns:a16="http://schemas.microsoft.com/office/drawing/2014/main" id="{14805FE6-710C-41D1-B20C-C4A7B5FFFA6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035" y="1446"/>
            <a:ext cx="731" cy="2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694" name="Equation" r:id="rId3" imgW="685502" imgH="215806" progId="Equation.3">
                    <p:embed/>
                  </p:oleObj>
                </mc:Choice>
                <mc:Fallback>
                  <p:oleObj name="Equation" r:id="rId3" imgW="685502" imgH="215806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35" y="1446"/>
                          <a:ext cx="731" cy="2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680" name="Object 13">
              <a:extLst>
                <a:ext uri="{FF2B5EF4-FFF2-40B4-BE49-F238E27FC236}">
                  <a16:creationId xmlns:a16="http://schemas.microsoft.com/office/drawing/2014/main" id="{E15B7F8F-D48F-4056-BAEB-A802200BF51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062" y="1842"/>
            <a:ext cx="697" cy="2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695" name="Equation" r:id="rId5" imgW="647419" imgH="215806" progId="Equation.3">
                    <p:embed/>
                  </p:oleObj>
                </mc:Choice>
                <mc:Fallback>
                  <p:oleObj name="Equation" r:id="rId5" imgW="647419" imgH="215806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2" y="1842"/>
                          <a:ext cx="697" cy="2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681" name="Object 16">
              <a:extLst>
                <a:ext uri="{FF2B5EF4-FFF2-40B4-BE49-F238E27FC236}">
                  <a16:creationId xmlns:a16="http://schemas.microsoft.com/office/drawing/2014/main" id="{701B87E5-9E56-4F8C-901F-382F572ACC9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265" y="1665"/>
            <a:ext cx="207" cy="1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696" name="Equation" r:id="rId7" imgW="190335" imgH="177646" progId="Equation.3">
                    <p:embed/>
                  </p:oleObj>
                </mc:Choice>
                <mc:Fallback>
                  <p:oleObj name="Equation" r:id="rId7" imgW="190335" imgH="177646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65" y="1665"/>
                          <a:ext cx="207" cy="1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682" name="Object 18">
              <a:extLst>
                <a:ext uri="{FF2B5EF4-FFF2-40B4-BE49-F238E27FC236}">
                  <a16:creationId xmlns:a16="http://schemas.microsoft.com/office/drawing/2014/main" id="{8758008E-4D9E-4691-860A-4C492610957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314" y="2051"/>
            <a:ext cx="380" cy="1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697" name="Equation" r:id="rId9" imgW="126780" imgH="164814" progId="Equation.3">
                    <p:embed/>
                  </p:oleObj>
                </mc:Choice>
                <mc:Fallback>
                  <p:oleObj name="Equation" r:id="rId9" imgW="126780" imgH="164814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14" y="2051"/>
                          <a:ext cx="380" cy="1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683" name="AutoShape 21">
              <a:extLst>
                <a:ext uri="{FF2B5EF4-FFF2-40B4-BE49-F238E27FC236}">
                  <a16:creationId xmlns:a16="http://schemas.microsoft.com/office/drawing/2014/main" id="{99F80B83-DCD1-4E94-A0DF-2E5F4470D570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952" y="1045"/>
              <a:ext cx="1099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4" name="Arc 23">
              <a:extLst>
                <a:ext uri="{FF2B5EF4-FFF2-40B4-BE49-F238E27FC236}">
                  <a16:creationId xmlns:a16="http://schemas.microsoft.com/office/drawing/2014/main" id="{20EBA440-1F5E-4CC0-82AB-97675DEC6AD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6" y="1244"/>
              <a:ext cx="187" cy="238"/>
            </a:xfrm>
            <a:custGeom>
              <a:avLst/>
              <a:gdLst>
                <a:gd name="T0" fmla="*/ 0 w 21600"/>
                <a:gd name="T1" fmla="*/ 0 h 27508"/>
                <a:gd name="T2" fmla="*/ 0 w 21600"/>
                <a:gd name="T3" fmla="*/ 0 h 27508"/>
                <a:gd name="T4" fmla="*/ 0 w 21600"/>
                <a:gd name="T5" fmla="*/ 0 h 2750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7508"/>
                <a:gd name="T11" fmla="*/ 21600 w 21600"/>
                <a:gd name="T12" fmla="*/ 27508 h 275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7508" fill="none" extrusionOk="0">
                  <a:moveTo>
                    <a:pt x="16602" y="0"/>
                  </a:moveTo>
                  <a:cubicBezTo>
                    <a:pt x="19831" y="3880"/>
                    <a:pt x="21600" y="8768"/>
                    <a:pt x="21600" y="13817"/>
                  </a:cubicBezTo>
                  <a:cubicBezTo>
                    <a:pt x="21600" y="18808"/>
                    <a:pt x="19870" y="23646"/>
                    <a:pt x="16706" y="27507"/>
                  </a:cubicBezTo>
                </a:path>
                <a:path w="21600" h="27508" stroke="0" extrusionOk="0">
                  <a:moveTo>
                    <a:pt x="16602" y="0"/>
                  </a:moveTo>
                  <a:cubicBezTo>
                    <a:pt x="19831" y="3880"/>
                    <a:pt x="21600" y="8768"/>
                    <a:pt x="21600" y="13817"/>
                  </a:cubicBezTo>
                  <a:cubicBezTo>
                    <a:pt x="21600" y="18808"/>
                    <a:pt x="19870" y="23646"/>
                    <a:pt x="16706" y="27507"/>
                  </a:cubicBezTo>
                  <a:lnTo>
                    <a:pt x="0" y="13817"/>
                  </a:lnTo>
                  <a:lnTo>
                    <a:pt x="16602" y="0"/>
                  </a:lnTo>
                  <a:close/>
                </a:path>
              </a:pathLst>
            </a:custGeom>
            <a:noFill/>
            <a:ln w="1905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5" name="Rectangle 25">
              <a:extLst>
                <a:ext uri="{FF2B5EF4-FFF2-40B4-BE49-F238E27FC236}">
                  <a16:creationId xmlns:a16="http://schemas.microsoft.com/office/drawing/2014/main" id="{A9F8D0C9-A669-4A1D-9552-F6A9CD0C0E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2" y="1053"/>
              <a:ext cx="46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3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28686" name="Rectangle 26">
              <a:extLst>
                <a:ext uri="{FF2B5EF4-FFF2-40B4-BE49-F238E27FC236}">
                  <a16:creationId xmlns:a16="http://schemas.microsoft.com/office/drawing/2014/main" id="{37A49B34-AE5F-40F2-8F7B-02A9EC719F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8" y="1007"/>
              <a:ext cx="690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300">
                  <a:solidFill>
                    <a:srgbClr val="000000"/>
                  </a:solidFill>
                  <a:latin typeface="Times New Roman" panose="02020603050405020304" pitchFamily="18" charset="0"/>
                </a:rPr>
                <a:t>0.142857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28687" name="Rectangle 27">
              <a:extLst>
                <a:ext uri="{FF2B5EF4-FFF2-40B4-BE49-F238E27FC236}">
                  <a16:creationId xmlns:a16="http://schemas.microsoft.com/office/drawing/2014/main" id="{CD20B1ED-A864-4779-BE2A-202F88529F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8" y="1053"/>
              <a:ext cx="9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300">
                  <a:solidFill>
                    <a:srgbClr val="000000"/>
                  </a:solidFill>
                  <a:latin typeface="Times New Roman" panose="02020603050405020304" pitchFamily="18" charset="0"/>
                </a:rPr>
                <a:t>  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28688" name="Rectangle 28">
              <a:extLst>
                <a:ext uri="{FF2B5EF4-FFF2-40B4-BE49-F238E27FC236}">
                  <a16:creationId xmlns:a16="http://schemas.microsoft.com/office/drawing/2014/main" id="{AD6F778D-F64C-4A55-AD9F-334A5812F3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0" y="1246"/>
              <a:ext cx="736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300">
                  <a:solidFill>
                    <a:srgbClr val="000000"/>
                  </a:solidFill>
                  <a:latin typeface="Times New Roman" panose="02020603050405020304" pitchFamily="18" charset="0"/>
                </a:rPr>
                <a:t>00000000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28689" name="Rectangle 29">
              <a:extLst>
                <a:ext uri="{FF2B5EF4-FFF2-40B4-BE49-F238E27FC236}">
                  <a16:creationId xmlns:a16="http://schemas.microsoft.com/office/drawing/2014/main" id="{8D6C86AD-8AFF-47B1-AC62-9D487B124A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5" y="1246"/>
              <a:ext cx="46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300">
                  <a:solidFill>
                    <a:srgbClr val="000000"/>
                  </a:solidFill>
                  <a:latin typeface="Times New Roman" panose="02020603050405020304" pitchFamily="18" charset="0"/>
                </a:rPr>
                <a:t>.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28690" name="Rectangle 30">
              <a:extLst>
                <a:ext uri="{FF2B5EF4-FFF2-40B4-BE49-F238E27FC236}">
                  <a16:creationId xmlns:a16="http://schemas.microsoft.com/office/drawing/2014/main" id="{9BABC66C-4B7A-4A70-B851-6F37B1D0E1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5" y="1246"/>
              <a:ext cx="9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3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28691" name="Rectangle 31">
              <a:extLst>
                <a:ext uri="{FF2B5EF4-FFF2-40B4-BE49-F238E27FC236}">
                  <a16:creationId xmlns:a16="http://schemas.microsoft.com/office/drawing/2014/main" id="{F514281A-C0BC-4C03-8185-297F2ED10F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9" y="1246"/>
              <a:ext cx="9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300">
                  <a:solidFill>
                    <a:srgbClr val="000000"/>
                  </a:solidFill>
                  <a:latin typeface="Times New Roman" panose="02020603050405020304" pitchFamily="18" charset="0"/>
                </a:rPr>
                <a:t>7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28692" name="Rectangle 32">
              <a:extLst>
                <a:ext uri="{FF2B5EF4-FFF2-40B4-BE49-F238E27FC236}">
                  <a16:creationId xmlns:a16="http://schemas.microsoft.com/office/drawing/2014/main" id="{B2BFAFEA-43D3-4186-A376-B2CCAB55C2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1" y="1049"/>
              <a:ext cx="13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···</a:t>
              </a:r>
            </a:p>
          </p:txBody>
        </p:sp>
        <p:sp>
          <p:nvSpPr>
            <p:cNvPr id="28693" name="Line 20">
              <a:extLst>
                <a:ext uri="{FF2B5EF4-FFF2-40B4-BE49-F238E27FC236}">
                  <a16:creationId xmlns:a16="http://schemas.microsoft.com/office/drawing/2014/main" id="{12DBCCE7-BC9E-4BEB-B452-08772B92AC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99" y="1235"/>
              <a:ext cx="114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77" name="Text Box 22">
            <a:extLst>
              <a:ext uri="{FF2B5EF4-FFF2-40B4-BE49-F238E27FC236}">
                <a16:creationId xmlns:a16="http://schemas.microsoft.com/office/drawing/2014/main" id="{4CF26EBA-616E-474C-9C74-DC75D0F73A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8388" y="1397000"/>
            <a:ext cx="72564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In order to get the decimal expansion of      , we can just use (infinitely) long division.</a:t>
            </a:r>
          </a:p>
        </p:txBody>
      </p:sp>
      <p:graphicFrame>
        <p:nvGraphicFramePr>
          <p:cNvPr id="28678" name="Object 23">
            <a:extLst>
              <a:ext uri="{FF2B5EF4-FFF2-40B4-BE49-F238E27FC236}">
                <a16:creationId xmlns:a16="http://schemas.microsoft.com/office/drawing/2014/main" id="{66FCFF60-83CC-4F1F-87BC-1278032A24C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8763" y="1333500"/>
          <a:ext cx="1905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8" name="Equation" r:id="rId11" imgW="152334" imgH="393529" progId="Equation.3">
                  <p:embed/>
                </p:oleObj>
              </mc:Choice>
              <mc:Fallback>
                <p:oleObj name="Equation" r:id="rId11" imgW="152334" imgH="393529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8763" y="1333500"/>
                        <a:ext cx="1905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140C0052-A18A-4B74-B7BA-B02802046A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17475"/>
            <a:ext cx="8229600" cy="1143000"/>
          </a:xfrm>
        </p:spPr>
        <p:txBody>
          <a:bodyPr/>
          <a:lstStyle/>
          <a:p>
            <a:r>
              <a:rPr lang="en-US" altLang="en-US" sz="3200"/>
              <a:t>Basic Facts</a:t>
            </a:r>
          </a:p>
        </p:txBody>
      </p:sp>
      <p:sp>
        <p:nvSpPr>
          <p:cNvPr id="29699" name="Text Box 3">
            <a:extLst>
              <a:ext uri="{FF2B5EF4-FFF2-40B4-BE49-F238E27FC236}">
                <a16:creationId xmlns:a16="http://schemas.microsoft.com/office/drawing/2014/main" id="{85AFF6ED-AC7E-4EDB-859B-A0D7C1D35A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1012825"/>
            <a:ext cx="5557838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Decimal expansions of reciprocals of small numbers</a:t>
            </a:r>
          </a:p>
          <a:p>
            <a:pPr>
              <a:spcBef>
                <a:spcPct val="0"/>
              </a:spcBef>
              <a:buFontTx/>
              <a:buNone/>
            </a:pPr>
            <a:br>
              <a:rPr lang="en-US" altLang="en-US" sz="2000">
                <a:latin typeface="Times New Roman" panose="02020603050405020304" pitchFamily="18" charset="0"/>
              </a:rPr>
            </a:br>
            <a:r>
              <a:rPr lang="en-US" altLang="en-US" sz="2000">
                <a:latin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29700" name="Object 5">
            <a:extLst>
              <a:ext uri="{FF2B5EF4-FFF2-40B4-BE49-F238E27FC236}">
                <a16:creationId xmlns:a16="http://schemas.microsoft.com/office/drawing/2014/main" id="{25AD7453-D384-4535-B93A-562791860A6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32200" y="1520825"/>
          <a:ext cx="1508125" cy="525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1" name="Equation" r:id="rId3" imgW="889000" imgH="3098800" progId="Equation.3">
                  <p:embed/>
                </p:oleObj>
              </mc:Choice>
              <mc:Fallback>
                <p:oleObj name="Equation" r:id="rId3" imgW="889000" imgH="3098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2200" y="1520825"/>
                        <a:ext cx="1508125" cy="5251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30EDFE38-E18A-4E12-9B8A-C2051D888C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Unusual beauty of 7</a:t>
            </a:r>
          </a:p>
        </p:txBody>
      </p:sp>
      <p:sp>
        <p:nvSpPr>
          <p:cNvPr id="30723" name="Text Box 3">
            <a:extLst>
              <a:ext uri="{FF2B5EF4-FFF2-40B4-BE49-F238E27FC236}">
                <a16:creationId xmlns:a16="http://schemas.microsoft.com/office/drawing/2014/main" id="{43749634-AF4C-47BD-BC07-A9A7984A59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1354138"/>
            <a:ext cx="48879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If you look at the decimal expansions of </a:t>
            </a:r>
          </a:p>
          <a:p>
            <a:pPr>
              <a:spcBef>
                <a:spcPct val="0"/>
              </a:spcBef>
              <a:buFontTx/>
              <a:buNone/>
            </a:pPr>
            <a:br>
              <a:rPr lang="en-US" altLang="en-US" sz="2000">
                <a:latin typeface="Times New Roman" panose="02020603050405020304" pitchFamily="18" charset="0"/>
              </a:rPr>
            </a:br>
            <a:r>
              <a:rPr lang="en-US" altLang="en-US" sz="2000">
                <a:latin typeface="Times New Roman" panose="02020603050405020304" pitchFamily="18" charset="0"/>
              </a:rPr>
              <a:t>             you will see a very interesting pattern.</a:t>
            </a:r>
          </a:p>
        </p:txBody>
      </p:sp>
      <p:graphicFrame>
        <p:nvGraphicFramePr>
          <p:cNvPr id="30724" name="Object 4">
            <a:extLst>
              <a:ext uri="{FF2B5EF4-FFF2-40B4-BE49-F238E27FC236}">
                <a16:creationId xmlns:a16="http://schemas.microsoft.com/office/drawing/2014/main" id="{A643CD62-4064-4C11-9281-8E8DC7453A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64188" y="1244600"/>
          <a:ext cx="1398587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7" name="Equation" r:id="rId3" imgW="825500" imgH="393700" progId="Equation.3">
                  <p:embed/>
                </p:oleObj>
              </mc:Choice>
              <mc:Fallback>
                <p:oleObj name="Equation" r:id="rId3" imgW="825500" imgH="393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4188" y="1244600"/>
                        <a:ext cx="1398587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5" name="Object 5">
            <a:extLst>
              <a:ext uri="{FF2B5EF4-FFF2-40B4-BE49-F238E27FC236}">
                <a16:creationId xmlns:a16="http://schemas.microsoft.com/office/drawing/2014/main" id="{FC4C0E60-C01C-4824-84C1-705675F815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82838" y="2446338"/>
          <a:ext cx="1528762" cy="413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8" name="Equation" r:id="rId5" imgW="901700" imgH="2438400" progId="Equation.3">
                  <p:embed/>
                </p:oleObj>
              </mc:Choice>
              <mc:Fallback>
                <p:oleObj name="Equation" r:id="rId5" imgW="901700" imgH="2438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2838" y="2446338"/>
                        <a:ext cx="1528762" cy="413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6" name="Text Box 6">
            <a:extLst>
              <a:ext uri="{FF2B5EF4-FFF2-40B4-BE49-F238E27FC236}">
                <a16:creationId xmlns:a16="http://schemas.microsoft.com/office/drawing/2014/main" id="{B1DBE3C7-1AE8-47B2-A602-CB3ACD1D7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9975" y="5595938"/>
            <a:ext cx="3465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Only 7 has this special property.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D3D5D9FC-E8F2-4D51-AE7F-106C29D53F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200">
                <a:latin typeface="Times New Roman" panose="02020603050405020304" pitchFamily="18" charset="0"/>
              </a:rPr>
              <a:t>Converting Fractions to Decimals</a:t>
            </a:r>
          </a:p>
        </p:txBody>
      </p:sp>
      <p:sp>
        <p:nvSpPr>
          <p:cNvPr id="70660" name="Text Box 4">
            <a:extLst>
              <a:ext uri="{FF2B5EF4-FFF2-40B4-BE49-F238E27FC236}">
                <a16:creationId xmlns:a16="http://schemas.microsoft.com/office/drawing/2014/main" id="{15BC466C-302B-468A-92DA-5310B0BE99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1700" y="2603500"/>
            <a:ext cx="7543800" cy="246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latin typeface="Times New Roman" panose="02020603050405020304" pitchFamily="18" charset="0"/>
              </a:rPr>
              <a:t>Theorem: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latin typeface="Times New Roman" panose="02020603050405020304" pitchFamily="18" charset="0"/>
              </a:rPr>
              <a:t>If the fraction </a:t>
            </a:r>
            <a:r>
              <a:rPr lang="en-GB" altLang="en-US" sz="2000" i="1">
                <a:solidFill>
                  <a:srgbClr val="CC0099"/>
                </a:solidFill>
                <a:latin typeface="Times New Roman" panose="02020603050405020304" pitchFamily="18" charset="0"/>
              </a:rPr>
              <a:t>a</a:t>
            </a:r>
            <a:r>
              <a:rPr lang="en-GB" altLang="en-US" sz="2000">
                <a:solidFill>
                  <a:srgbClr val="CC0099"/>
                </a:solidFill>
                <a:latin typeface="Times New Roman" panose="02020603050405020304" pitchFamily="18" charset="0"/>
              </a:rPr>
              <a:t>/</a:t>
            </a:r>
            <a:r>
              <a:rPr lang="en-GB" altLang="en-US" sz="2000" i="1">
                <a:solidFill>
                  <a:srgbClr val="CC0099"/>
                </a:solidFill>
                <a:latin typeface="Times New Roman" panose="02020603050405020304" pitchFamily="18" charset="0"/>
              </a:rPr>
              <a:t>b</a:t>
            </a:r>
            <a:r>
              <a:rPr lang="en-GB" altLang="en-US" sz="2000">
                <a:latin typeface="Times New Roman" panose="02020603050405020304" pitchFamily="18" charset="0"/>
              </a:rPr>
              <a:t> is in its reduced form, and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                 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latin typeface="Times New Roman" panose="02020603050405020304" pitchFamily="18" charset="0"/>
              </a:rPr>
              <a:t>                            </a:t>
            </a:r>
            <a:r>
              <a:rPr lang="en-GB" altLang="en-US" sz="2000" i="1">
                <a:latin typeface="Times New Roman" panose="02020603050405020304" pitchFamily="18" charset="0"/>
              </a:rPr>
              <a:t>b</a:t>
            </a:r>
            <a:r>
              <a:rPr lang="en-GB" altLang="en-US" sz="2000">
                <a:latin typeface="Times New Roman" panose="02020603050405020304" pitchFamily="18" charset="0"/>
              </a:rPr>
              <a:t> = 2</a:t>
            </a:r>
            <a:r>
              <a:rPr lang="en-GB" altLang="en-US" sz="2000" i="1" baseline="30000">
                <a:latin typeface="Times New Roman" panose="02020603050405020304" pitchFamily="18" charset="0"/>
              </a:rPr>
              <a:t>m</a:t>
            </a:r>
            <a:r>
              <a:rPr lang="en-GB" altLang="en-US" sz="2000">
                <a:latin typeface="Times New Roman" panose="02020603050405020304" pitchFamily="18" charset="0"/>
              </a:rPr>
              <a:t>5</a:t>
            </a:r>
            <a:r>
              <a:rPr lang="en-GB" altLang="en-US" sz="2000" i="1" baseline="30000">
                <a:latin typeface="Times New Roman" panose="02020603050405020304" pitchFamily="18" charset="0"/>
              </a:rPr>
              <a:t>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latin typeface="Times New Roman" panose="02020603050405020304" pitchFamily="18" charset="0"/>
              </a:rPr>
              <a:t>then the decimal expansion of  </a:t>
            </a:r>
            <a:r>
              <a:rPr lang="en-GB" altLang="en-US" sz="2000" i="1">
                <a:solidFill>
                  <a:srgbClr val="CC0099"/>
                </a:solidFill>
                <a:latin typeface="Times New Roman" panose="02020603050405020304" pitchFamily="18" charset="0"/>
              </a:rPr>
              <a:t>a</a:t>
            </a:r>
            <a:r>
              <a:rPr lang="en-GB" altLang="en-US" sz="2000">
                <a:solidFill>
                  <a:srgbClr val="CC0099"/>
                </a:solidFill>
                <a:latin typeface="Times New Roman" panose="02020603050405020304" pitchFamily="18" charset="0"/>
              </a:rPr>
              <a:t>/</a:t>
            </a:r>
            <a:r>
              <a:rPr lang="en-GB" altLang="en-US" sz="2000" i="1">
                <a:solidFill>
                  <a:srgbClr val="CC0099"/>
                </a:solidFill>
                <a:latin typeface="Times New Roman" panose="02020603050405020304" pitchFamily="18" charset="0"/>
              </a:rPr>
              <a:t>b</a:t>
            </a:r>
            <a:r>
              <a:rPr lang="en-GB" altLang="en-US" sz="2000" i="1">
                <a:latin typeface="Times New Roman" panose="02020603050405020304" pitchFamily="18" charset="0"/>
              </a:rPr>
              <a:t> </a:t>
            </a:r>
            <a:r>
              <a:rPr lang="en-GB" altLang="en-US" sz="2000">
                <a:latin typeface="Times New Roman" panose="02020603050405020304" pitchFamily="18" charset="0"/>
              </a:rPr>
              <a:t> is terminating with number of decimal places exactly equal to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latin typeface="Times New Roman" panose="02020603050405020304" pitchFamily="18" charset="0"/>
              </a:rPr>
              <a:t>                           max{</a:t>
            </a:r>
            <a:r>
              <a:rPr lang="en-GB" altLang="en-US" sz="2000" i="1">
                <a:latin typeface="Times New Roman" panose="02020603050405020304" pitchFamily="18" charset="0"/>
              </a:rPr>
              <a:t>m</a:t>
            </a:r>
            <a:r>
              <a:rPr lang="en-GB" altLang="en-US" sz="2000">
                <a:latin typeface="Times New Roman" panose="02020603050405020304" pitchFamily="18" charset="0"/>
              </a:rPr>
              <a:t>, </a:t>
            </a:r>
            <a:r>
              <a:rPr lang="en-GB" altLang="en-US" sz="2000" i="1">
                <a:latin typeface="Times New Roman" panose="02020603050405020304" pitchFamily="18" charset="0"/>
              </a:rPr>
              <a:t>n</a:t>
            </a:r>
            <a:r>
              <a:rPr lang="en-GB" altLang="en-US" sz="2000">
                <a:latin typeface="Times New Roman" panose="02020603050405020304" pitchFamily="18" charset="0"/>
              </a:rPr>
              <a:t>}</a:t>
            </a:r>
          </a:p>
        </p:txBody>
      </p:sp>
      <p:sp>
        <p:nvSpPr>
          <p:cNvPr id="31748" name="Text Box 5">
            <a:extLst>
              <a:ext uri="{FF2B5EF4-FFF2-40B4-BE49-F238E27FC236}">
                <a16:creationId xmlns:a16="http://schemas.microsoft.com/office/drawing/2014/main" id="{DE684385-FE6B-408E-BF77-E56FA59FE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725" y="1373188"/>
            <a:ext cx="7500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       Now we know what kind of fractions will have terminating decimal expansions, but can we predict how many decimal places there will be in the expansion?</a:t>
            </a:r>
          </a:p>
        </p:txBody>
      </p:sp>
      <p:grpSp>
        <p:nvGrpSpPr>
          <p:cNvPr id="2" name="Group 25">
            <a:extLst>
              <a:ext uri="{FF2B5EF4-FFF2-40B4-BE49-F238E27FC236}">
                <a16:creationId xmlns:a16="http://schemas.microsoft.com/office/drawing/2014/main" id="{DC54C876-DFB3-4DE4-BB00-12DA2434686C}"/>
              </a:ext>
            </a:extLst>
          </p:cNvPr>
          <p:cNvGrpSpPr>
            <a:grpSpLocks/>
          </p:cNvGrpSpPr>
          <p:nvPr/>
        </p:nvGrpSpPr>
        <p:grpSpPr bwMode="auto">
          <a:xfrm>
            <a:off x="901700" y="5157788"/>
            <a:ext cx="6675438" cy="1157287"/>
            <a:chOff x="568" y="3249"/>
            <a:chExt cx="4205" cy="729"/>
          </a:xfrm>
        </p:grpSpPr>
        <p:sp>
          <p:nvSpPr>
            <p:cNvPr id="31750" name="Text Box 6">
              <a:extLst>
                <a:ext uri="{FF2B5EF4-FFF2-40B4-BE49-F238E27FC236}">
                  <a16:creationId xmlns:a16="http://schemas.microsoft.com/office/drawing/2014/main" id="{5A7FDD89-D690-4615-BA42-13D70BA5E9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8" y="3249"/>
              <a:ext cx="258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Example:    The decimal expansion of </a:t>
              </a:r>
            </a:p>
          </p:txBody>
        </p:sp>
        <p:grpSp>
          <p:nvGrpSpPr>
            <p:cNvPr id="31751" name="Group 24">
              <a:extLst>
                <a:ext uri="{FF2B5EF4-FFF2-40B4-BE49-F238E27FC236}">
                  <a16:creationId xmlns:a16="http://schemas.microsoft.com/office/drawing/2014/main" id="{B37FDF0B-E1E7-4AFB-A998-6143CA9A5F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16" y="3570"/>
              <a:ext cx="653" cy="408"/>
              <a:chOff x="1616" y="3570"/>
              <a:chExt cx="653" cy="408"/>
            </a:xfrm>
          </p:grpSpPr>
          <p:sp>
            <p:nvSpPr>
              <p:cNvPr id="31753" name="AutoShape 9">
                <a:extLst>
                  <a:ext uri="{FF2B5EF4-FFF2-40B4-BE49-F238E27FC236}">
                    <a16:creationId xmlns:a16="http://schemas.microsoft.com/office/drawing/2014/main" id="{548E2F0A-2AFA-4C71-A9D2-68541A004FF8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1616" y="3570"/>
                <a:ext cx="653" cy="3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4" name="Freeform 11">
                <a:extLst>
                  <a:ext uri="{FF2B5EF4-FFF2-40B4-BE49-F238E27FC236}">
                    <a16:creationId xmlns:a16="http://schemas.microsoft.com/office/drawing/2014/main" id="{AD74FFED-9800-4A5B-AA20-05419784B2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8" y="3776"/>
                <a:ext cx="138" cy="1"/>
              </a:xfrm>
              <a:custGeom>
                <a:avLst/>
                <a:gdLst>
                  <a:gd name="T0" fmla="*/ 0 w 138"/>
                  <a:gd name="T1" fmla="*/ 0 h 1"/>
                  <a:gd name="T2" fmla="*/ 138 w 138"/>
                  <a:gd name="T3" fmla="*/ 0 h 1"/>
                  <a:gd name="T4" fmla="*/ 0 60000 65536"/>
                  <a:gd name="T5" fmla="*/ 0 60000 65536"/>
                  <a:gd name="T6" fmla="*/ 0 w 138"/>
                  <a:gd name="T7" fmla="*/ 0 h 1"/>
                  <a:gd name="T8" fmla="*/ 138 w 138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38" h="1">
                    <a:moveTo>
                      <a:pt x="0" y="0"/>
                    </a:moveTo>
                    <a:lnTo>
                      <a:pt x="138" y="0"/>
                    </a:lnTo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5" name="Freeform 12">
                <a:extLst>
                  <a:ext uri="{FF2B5EF4-FFF2-40B4-BE49-F238E27FC236}">
                    <a16:creationId xmlns:a16="http://schemas.microsoft.com/office/drawing/2014/main" id="{1C630B8D-0410-43BE-A94E-C0E3391D63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0" y="3776"/>
                <a:ext cx="236" cy="1"/>
              </a:xfrm>
              <a:custGeom>
                <a:avLst/>
                <a:gdLst>
                  <a:gd name="T0" fmla="*/ 0 w 236"/>
                  <a:gd name="T1" fmla="*/ 0 h 1"/>
                  <a:gd name="T2" fmla="*/ 236 w 236"/>
                  <a:gd name="T3" fmla="*/ 0 h 1"/>
                  <a:gd name="T4" fmla="*/ 0 60000 65536"/>
                  <a:gd name="T5" fmla="*/ 0 60000 65536"/>
                  <a:gd name="T6" fmla="*/ 0 w 236"/>
                  <a:gd name="T7" fmla="*/ 0 h 1"/>
                  <a:gd name="T8" fmla="*/ 236 w 236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36" h="1">
                    <a:moveTo>
                      <a:pt x="0" y="0"/>
                    </a:moveTo>
                    <a:lnTo>
                      <a:pt x="236" y="0"/>
                    </a:lnTo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6" name="Rectangle 13">
                <a:extLst>
                  <a:ext uri="{FF2B5EF4-FFF2-40B4-BE49-F238E27FC236}">
                    <a16:creationId xmlns:a16="http://schemas.microsoft.com/office/drawing/2014/main" id="{76D8CA6D-9487-445B-B51A-9160E6FEB5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0" y="3785"/>
                <a:ext cx="44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1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1</a:t>
                </a:r>
                <a:endParaRPr lang="en-US" altLang="en-US" sz="2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757" name="Rectangle 14">
                <a:extLst>
                  <a:ext uri="{FF2B5EF4-FFF2-40B4-BE49-F238E27FC236}">
                    <a16:creationId xmlns:a16="http://schemas.microsoft.com/office/drawing/2014/main" id="{5F4172D9-004F-43C9-899B-74D8EC692C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5" y="3785"/>
                <a:ext cx="44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1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3</a:t>
                </a:r>
                <a:endParaRPr lang="en-US" altLang="en-US" sz="2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758" name="Rectangle 15">
                <a:extLst>
                  <a:ext uri="{FF2B5EF4-FFF2-40B4-BE49-F238E27FC236}">
                    <a16:creationId xmlns:a16="http://schemas.microsoft.com/office/drawing/2014/main" id="{E85AA134-90A0-4926-AAD8-5D9409DF46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0" y="3796"/>
                <a:ext cx="76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9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5</a:t>
                </a:r>
                <a:endParaRPr lang="en-US" altLang="en-US" sz="2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759" name="Rectangle 16">
                <a:extLst>
                  <a:ext uri="{FF2B5EF4-FFF2-40B4-BE49-F238E27FC236}">
                    <a16:creationId xmlns:a16="http://schemas.microsoft.com/office/drawing/2014/main" id="{5DFF4C05-6291-4A0C-BB9A-3FFF6615C7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85" y="3796"/>
                <a:ext cx="76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9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</a:t>
                </a:r>
                <a:endParaRPr lang="en-US" altLang="en-US" sz="2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760" name="Rectangle 17">
                <a:extLst>
                  <a:ext uri="{FF2B5EF4-FFF2-40B4-BE49-F238E27FC236}">
                    <a16:creationId xmlns:a16="http://schemas.microsoft.com/office/drawing/2014/main" id="{E68B51A8-8F36-47AE-9665-F323C450D2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7" y="3579"/>
                <a:ext cx="152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9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13</a:t>
                </a:r>
                <a:endParaRPr lang="en-US" altLang="en-US" sz="2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761" name="Rectangle 18">
                <a:extLst>
                  <a:ext uri="{FF2B5EF4-FFF2-40B4-BE49-F238E27FC236}">
                    <a16:creationId xmlns:a16="http://schemas.microsoft.com/office/drawing/2014/main" id="{2CCBD550-DD8D-4189-8F69-E01F8DB9A2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52" y="3796"/>
                <a:ext cx="152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9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40</a:t>
                </a:r>
                <a:endParaRPr lang="en-US" altLang="en-US" sz="2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762" name="Rectangle 19">
                <a:extLst>
                  <a:ext uri="{FF2B5EF4-FFF2-40B4-BE49-F238E27FC236}">
                    <a16:creationId xmlns:a16="http://schemas.microsoft.com/office/drawing/2014/main" id="{919393B6-8DBA-4D8A-862E-ED9B937406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6" y="3579"/>
                <a:ext cx="152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9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13</a:t>
                </a:r>
                <a:endParaRPr lang="en-US" altLang="en-US" sz="2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763" name="Rectangle 20">
                <a:extLst>
                  <a:ext uri="{FF2B5EF4-FFF2-40B4-BE49-F238E27FC236}">
                    <a16:creationId xmlns:a16="http://schemas.microsoft.com/office/drawing/2014/main" id="{0C36B156-1016-4897-BDDD-DF0E5443F1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52" y="3659"/>
                <a:ext cx="83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900">
                    <a:solidFill>
                      <a:srgbClr val="000000"/>
                    </a:solidFill>
                    <a:latin typeface="Symbol" panose="05050102010706020507" pitchFamily="18" charset="2"/>
                  </a:rPr>
                  <a:t>=</a:t>
                </a:r>
                <a:endParaRPr lang="en-US" altLang="en-US" sz="200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31752" name="Text Box 21">
              <a:extLst>
                <a:ext uri="{FF2B5EF4-FFF2-40B4-BE49-F238E27FC236}">
                  <a16:creationId xmlns:a16="http://schemas.microsoft.com/office/drawing/2014/main" id="{D0EE012E-CEEA-4D6A-945C-81658B5505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22" y="3633"/>
              <a:ext cx="235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will have exactly 3 decimal places.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0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0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0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0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06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Text Box 5">
            <a:extLst>
              <a:ext uri="{FF2B5EF4-FFF2-40B4-BE49-F238E27FC236}">
                <a16:creationId xmlns:a16="http://schemas.microsoft.com/office/drawing/2014/main" id="{1E470FD1-81F0-4711-A12C-55D618026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925" y="1462088"/>
            <a:ext cx="4924425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There are two ways to carry out this operation,</a:t>
            </a:r>
          </a:p>
          <a:p>
            <a:pPr eaLnBrk="1" hangingPunct="1">
              <a:spcBef>
                <a:spcPct val="0"/>
              </a:spcBef>
              <a:buFontTx/>
              <a:buAutoNum type="romanUcParenBoth"/>
            </a:pPr>
            <a:r>
              <a:rPr lang="en-US" altLang="en-US" sz="2000">
                <a:latin typeface="Times New Roman" panose="02020603050405020304" pitchFamily="18" charset="0"/>
              </a:rPr>
              <a:t>Converting the decimals to fractions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Example: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0</a:t>
            </a:r>
            <a:r>
              <a:rPr lang="en-US" altLang="en-US" sz="2000" b="1">
                <a:latin typeface="Times New Roman" panose="02020603050405020304" pitchFamily="18" charset="0"/>
              </a:rPr>
              <a:t>.</a:t>
            </a:r>
            <a:r>
              <a:rPr lang="en-US" altLang="en-US" sz="2000">
                <a:latin typeface="Times New Roman" panose="02020603050405020304" pitchFamily="18" charset="0"/>
              </a:rPr>
              <a:t>65 × 2</a:t>
            </a:r>
            <a:r>
              <a:rPr lang="en-US" altLang="en-US" sz="2000" b="1">
                <a:latin typeface="Times New Roman" panose="02020603050405020304" pitchFamily="18" charset="0"/>
              </a:rPr>
              <a:t>.</a:t>
            </a:r>
            <a:r>
              <a:rPr lang="en-US" altLang="en-US" sz="2000">
                <a:latin typeface="Times New Roman" panose="02020603050405020304" pitchFamily="18" charset="0"/>
              </a:rPr>
              <a:t>417</a:t>
            </a:r>
          </a:p>
        </p:txBody>
      </p:sp>
      <p:sp>
        <p:nvSpPr>
          <p:cNvPr id="5123" name="Rectangle 4">
            <a:extLst>
              <a:ext uri="{FF2B5EF4-FFF2-40B4-BE49-F238E27FC236}">
                <a16:creationId xmlns:a16="http://schemas.microsoft.com/office/drawing/2014/main" id="{137C0166-E4BF-45DB-9DEA-8AB73C2A66D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2800">
                <a:latin typeface="Times New Roman" panose="02020603050405020304" pitchFamily="18" charset="0"/>
              </a:rPr>
              <a:t>Multiplication of Decimals</a:t>
            </a:r>
          </a:p>
        </p:txBody>
      </p:sp>
      <p:sp>
        <p:nvSpPr>
          <p:cNvPr id="33805" name="Text Box 13">
            <a:extLst>
              <a:ext uri="{FF2B5EF4-FFF2-40B4-BE49-F238E27FC236}">
                <a16:creationId xmlns:a16="http://schemas.microsoft.com/office/drawing/2014/main" id="{A34E222D-645B-4E15-8793-39310C63CD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5638800"/>
            <a:ext cx="1216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= 1</a:t>
            </a:r>
            <a:r>
              <a:rPr lang="en-US" altLang="en-US" sz="2000" b="1">
                <a:latin typeface="Times New Roman" panose="02020603050405020304" pitchFamily="18" charset="0"/>
              </a:rPr>
              <a:t>.</a:t>
            </a:r>
            <a:r>
              <a:rPr lang="en-US" altLang="en-US" sz="2000">
                <a:latin typeface="Times New Roman" panose="02020603050405020304" pitchFamily="18" charset="0"/>
              </a:rPr>
              <a:t>57105</a:t>
            </a:r>
          </a:p>
        </p:txBody>
      </p:sp>
      <p:grpSp>
        <p:nvGrpSpPr>
          <p:cNvPr id="2" name="Group 15">
            <a:extLst>
              <a:ext uri="{FF2B5EF4-FFF2-40B4-BE49-F238E27FC236}">
                <a16:creationId xmlns:a16="http://schemas.microsoft.com/office/drawing/2014/main" id="{2E2677BB-3A8B-4560-A753-0286036112E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590800" y="2824163"/>
            <a:ext cx="1544638" cy="655637"/>
            <a:chOff x="1632" y="1779"/>
            <a:chExt cx="973" cy="413"/>
          </a:xfrm>
        </p:grpSpPr>
        <p:sp>
          <p:nvSpPr>
            <p:cNvPr id="5154" name="AutoShape 14">
              <a:extLst>
                <a:ext uri="{FF2B5EF4-FFF2-40B4-BE49-F238E27FC236}">
                  <a16:creationId xmlns:a16="http://schemas.microsoft.com/office/drawing/2014/main" id="{D3E856A5-0D0B-48BE-9C61-17E2F8FD5A9F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632" y="1779"/>
              <a:ext cx="973" cy="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5" name="Line 16">
              <a:extLst>
                <a:ext uri="{FF2B5EF4-FFF2-40B4-BE49-F238E27FC236}">
                  <a16:creationId xmlns:a16="http://schemas.microsoft.com/office/drawing/2014/main" id="{86E17EA8-3EB2-415A-90E5-B2410A097D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84" y="1992"/>
              <a:ext cx="23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Line 17">
              <a:extLst>
                <a:ext uri="{FF2B5EF4-FFF2-40B4-BE49-F238E27FC236}">
                  <a16:creationId xmlns:a16="http://schemas.microsoft.com/office/drawing/2014/main" id="{E6154FD5-8228-4B5F-A901-F6FB310050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8" y="1992"/>
              <a:ext cx="31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7" name="Rectangle 18">
              <a:extLst>
                <a:ext uri="{FF2B5EF4-FFF2-40B4-BE49-F238E27FC236}">
                  <a16:creationId xmlns:a16="http://schemas.microsoft.com/office/drawing/2014/main" id="{DF4286E2-6FCA-40BE-9CA6-5EB48C0E8E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1" y="2015"/>
              <a:ext cx="384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1000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5158" name="Rectangle 19">
              <a:extLst>
                <a:ext uri="{FF2B5EF4-FFF2-40B4-BE49-F238E27FC236}">
                  <a16:creationId xmlns:a16="http://schemas.microsoft.com/office/drawing/2014/main" id="{D10045AF-6971-48D6-8665-3E62CAFAA0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8" y="1789"/>
              <a:ext cx="304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417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5159" name="Rectangle 20">
              <a:extLst>
                <a:ext uri="{FF2B5EF4-FFF2-40B4-BE49-F238E27FC236}">
                  <a16:creationId xmlns:a16="http://schemas.microsoft.com/office/drawing/2014/main" id="{8C3F3490-89D2-4B65-974F-130CB35C61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5" y="1890"/>
              <a:ext cx="144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5160" name="Rectangle 21">
              <a:extLst>
                <a:ext uri="{FF2B5EF4-FFF2-40B4-BE49-F238E27FC236}">
                  <a16:creationId xmlns:a16="http://schemas.microsoft.com/office/drawing/2014/main" id="{3AAC57E6-4BF5-407A-98BD-6A201DE0C5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7" y="2015"/>
              <a:ext cx="304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100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5161" name="Rectangle 22">
              <a:extLst>
                <a:ext uri="{FF2B5EF4-FFF2-40B4-BE49-F238E27FC236}">
                  <a16:creationId xmlns:a16="http://schemas.microsoft.com/office/drawing/2014/main" id="{005C4AC5-7C22-4FED-B248-972FA53ACD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6" y="1789"/>
              <a:ext cx="224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65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5162" name="Rectangle 23">
              <a:extLst>
                <a:ext uri="{FF2B5EF4-FFF2-40B4-BE49-F238E27FC236}">
                  <a16:creationId xmlns:a16="http://schemas.microsoft.com/office/drawing/2014/main" id="{8FBDA41A-AFDE-4E71-B141-2675AEF2D1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5" y="1871"/>
              <a:ext cx="1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Symbol" panose="05050102010706020507" pitchFamily="18" charset="2"/>
                </a:rPr>
                <a:t>´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5163" name="Rectangle 24">
              <a:extLst>
                <a:ext uri="{FF2B5EF4-FFF2-40B4-BE49-F238E27FC236}">
                  <a16:creationId xmlns:a16="http://schemas.microsoft.com/office/drawing/2014/main" id="{2BF15830-E8FE-4074-8F7D-A4AF104D60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6" y="1871"/>
              <a:ext cx="1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Symbol" panose="05050102010706020507" pitchFamily="18" charset="2"/>
                </a:rPr>
                <a:t>=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26">
            <a:extLst>
              <a:ext uri="{FF2B5EF4-FFF2-40B4-BE49-F238E27FC236}">
                <a16:creationId xmlns:a16="http://schemas.microsoft.com/office/drawing/2014/main" id="{B705B24D-BFEF-48C9-BEE4-427AB51AB17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590800" y="3733800"/>
            <a:ext cx="1444625" cy="668338"/>
            <a:chOff x="1632" y="2352"/>
            <a:chExt cx="910" cy="421"/>
          </a:xfrm>
        </p:grpSpPr>
        <p:sp>
          <p:nvSpPr>
            <p:cNvPr id="5145" name="AutoShape 25">
              <a:extLst>
                <a:ext uri="{FF2B5EF4-FFF2-40B4-BE49-F238E27FC236}">
                  <a16:creationId xmlns:a16="http://schemas.microsoft.com/office/drawing/2014/main" id="{FC2E1AB6-6C1A-44C1-A744-7730D038B66B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632" y="2352"/>
              <a:ext cx="910" cy="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Line 27">
              <a:extLst>
                <a:ext uri="{FF2B5EF4-FFF2-40B4-BE49-F238E27FC236}">
                  <a16:creationId xmlns:a16="http://schemas.microsoft.com/office/drawing/2014/main" id="{1C6D0878-115E-4D27-B27A-E02B31C14B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86" y="2569"/>
              <a:ext cx="24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Line 28">
              <a:extLst>
                <a:ext uri="{FF2B5EF4-FFF2-40B4-BE49-F238E27FC236}">
                  <a16:creationId xmlns:a16="http://schemas.microsoft.com/office/drawing/2014/main" id="{8DC4B1A1-6B99-42B2-9384-49BED1AD7F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8" y="2569"/>
              <a:ext cx="34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Rectangle 29">
              <a:extLst>
                <a:ext uri="{FF2B5EF4-FFF2-40B4-BE49-F238E27FC236}">
                  <a16:creationId xmlns:a16="http://schemas.microsoft.com/office/drawing/2014/main" id="{06E7B530-C62B-438D-B406-D6AE553965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1" y="2592"/>
              <a:ext cx="404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1000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5149" name="Rectangle 30">
              <a:extLst>
                <a:ext uri="{FF2B5EF4-FFF2-40B4-BE49-F238E27FC236}">
                  <a16:creationId xmlns:a16="http://schemas.microsoft.com/office/drawing/2014/main" id="{5B97391E-EE0B-4BFD-8E97-6974793769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9" y="2362"/>
              <a:ext cx="404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2417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5150" name="Rectangle 31">
              <a:extLst>
                <a:ext uri="{FF2B5EF4-FFF2-40B4-BE49-F238E27FC236}">
                  <a16:creationId xmlns:a16="http://schemas.microsoft.com/office/drawing/2014/main" id="{498E92FA-6E3C-4BFD-9318-7A212E5A7C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0" y="2592"/>
              <a:ext cx="320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100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5151" name="Rectangle 32">
              <a:extLst>
                <a:ext uri="{FF2B5EF4-FFF2-40B4-BE49-F238E27FC236}">
                  <a16:creationId xmlns:a16="http://schemas.microsoft.com/office/drawing/2014/main" id="{FED80153-2F63-4D54-AD2F-716AA070C1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9" y="2362"/>
              <a:ext cx="236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65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5152" name="Rectangle 33">
              <a:extLst>
                <a:ext uri="{FF2B5EF4-FFF2-40B4-BE49-F238E27FC236}">
                  <a16:creationId xmlns:a16="http://schemas.microsoft.com/office/drawing/2014/main" id="{15913F5A-5E02-41E4-9C18-3B1D56819F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3" y="2446"/>
              <a:ext cx="193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Symbol" panose="05050102010706020507" pitchFamily="18" charset="2"/>
                </a:rPr>
                <a:t>´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5153" name="Rectangle 34">
              <a:extLst>
                <a:ext uri="{FF2B5EF4-FFF2-40B4-BE49-F238E27FC236}">
                  <a16:creationId xmlns:a16="http://schemas.microsoft.com/office/drawing/2014/main" id="{B03C8BB3-0634-4890-95A2-750DB1F0CE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7" y="2446"/>
              <a:ext cx="193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Symbol" panose="05050102010706020507" pitchFamily="18" charset="2"/>
                </a:rPr>
                <a:t>=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" name="Group 36">
            <a:extLst>
              <a:ext uri="{FF2B5EF4-FFF2-40B4-BE49-F238E27FC236}">
                <a16:creationId xmlns:a16="http://schemas.microsoft.com/office/drawing/2014/main" id="{1922FFE9-18D2-4BFB-9583-C877E72B699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601913" y="4572000"/>
            <a:ext cx="1376362" cy="666750"/>
            <a:chOff x="1639" y="2880"/>
            <a:chExt cx="867" cy="420"/>
          </a:xfrm>
        </p:grpSpPr>
        <p:sp>
          <p:nvSpPr>
            <p:cNvPr id="5136" name="AutoShape 35">
              <a:extLst>
                <a:ext uri="{FF2B5EF4-FFF2-40B4-BE49-F238E27FC236}">
                  <a16:creationId xmlns:a16="http://schemas.microsoft.com/office/drawing/2014/main" id="{7F1A738D-33D3-4552-A0C2-720BB69FE9DA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639" y="2880"/>
              <a:ext cx="867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Line 37">
              <a:extLst>
                <a:ext uri="{FF2B5EF4-FFF2-40B4-BE49-F238E27FC236}">
                  <a16:creationId xmlns:a16="http://schemas.microsoft.com/office/drawing/2014/main" id="{FA72533A-8644-477E-834D-4CC2A56CE9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93" y="3097"/>
              <a:ext cx="67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Rectangle 38">
              <a:extLst>
                <a:ext uri="{FF2B5EF4-FFF2-40B4-BE49-F238E27FC236}">
                  <a16:creationId xmlns:a16="http://schemas.microsoft.com/office/drawing/2014/main" id="{7E480B4E-C54C-4BC7-85EA-7DC24D0A8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" y="3119"/>
              <a:ext cx="404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1000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5139" name="Rectangle 39">
              <a:extLst>
                <a:ext uri="{FF2B5EF4-FFF2-40B4-BE49-F238E27FC236}">
                  <a16:creationId xmlns:a16="http://schemas.microsoft.com/office/drawing/2014/main" id="{B3471226-E261-4698-A0F6-B041EB45B0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6" y="3119"/>
              <a:ext cx="320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100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5140" name="Rectangle 40">
              <a:extLst>
                <a:ext uri="{FF2B5EF4-FFF2-40B4-BE49-F238E27FC236}">
                  <a16:creationId xmlns:a16="http://schemas.microsoft.com/office/drawing/2014/main" id="{574A60C1-4170-4F64-9769-BE7C46EC62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3" y="2890"/>
              <a:ext cx="404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2417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5141" name="Rectangle 41">
              <a:extLst>
                <a:ext uri="{FF2B5EF4-FFF2-40B4-BE49-F238E27FC236}">
                  <a16:creationId xmlns:a16="http://schemas.microsoft.com/office/drawing/2014/main" id="{02FAE5B2-5D67-4CD6-A04A-6461B2E0AE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6" y="2890"/>
              <a:ext cx="236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65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5142" name="Rectangle 42">
              <a:extLst>
                <a:ext uri="{FF2B5EF4-FFF2-40B4-BE49-F238E27FC236}">
                  <a16:creationId xmlns:a16="http://schemas.microsoft.com/office/drawing/2014/main" id="{BCB5C6BE-8198-40A9-AE9D-0B06075777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5" y="3101"/>
              <a:ext cx="193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Symbol" panose="05050102010706020507" pitchFamily="18" charset="2"/>
                </a:rPr>
                <a:t>´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5143" name="Rectangle 43">
              <a:extLst>
                <a:ext uri="{FF2B5EF4-FFF2-40B4-BE49-F238E27FC236}">
                  <a16:creationId xmlns:a16="http://schemas.microsoft.com/office/drawing/2014/main" id="{A88B4841-8607-4467-B379-1986115413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1" y="2872"/>
              <a:ext cx="193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Symbol" panose="05050102010706020507" pitchFamily="18" charset="2"/>
                </a:rPr>
                <a:t>´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5144" name="Rectangle 44">
              <a:extLst>
                <a:ext uri="{FF2B5EF4-FFF2-40B4-BE49-F238E27FC236}">
                  <a16:creationId xmlns:a16="http://schemas.microsoft.com/office/drawing/2014/main" id="{5400870E-52D7-42CE-8BE7-5DBDF17734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4" y="2974"/>
              <a:ext cx="193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Symbol" panose="05050102010706020507" pitchFamily="18" charset="2"/>
                </a:rPr>
                <a:t>=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" name="Group 46">
            <a:extLst>
              <a:ext uri="{FF2B5EF4-FFF2-40B4-BE49-F238E27FC236}">
                <a16:creationId xmlns:a16="http://schemas.microsoft.com/office/drawing/2014/main" id="{078DA214-4713-4871-A1F8-02C4B9AE08D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590800" y="5486400"/>
            <a:ext cx="1143000" cy="711200"/>
            <a:chOff x="1632" y="3456"/>
            <a:chExt cx="720" cy="448"/>
          </a:xfrm>
        </p:grpSpPr>
        <p:sp>
          <p:nvSpPr>
            <p:cNvPr id="5129" name="AutoShape 45">
              <a:extLst>
                <a:ext uri="{FF2B5EF4-FFF2-40B4-BE49-F238E27FC236}">
                  <a16:creationId xmlns:a16="http://schemas.microsoft.com/office/drawing/2014/main" id="{83B6748D-1BB5-4AA3-9BA1-A2A3B3DABD1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632" y="3456"/>
              <a:ext cx="720" cy="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Line 47">
              <a:extLst>
                <a:ext uri="{FF2B5EF4-FFF2-40B4-BE49-F238E27FC236}">
                  <a16:creationId xmlns:a16="http://schemas.microsoft.com/office/drawing/2014/main" id="{9322C957-11E8-4D46-BEC6-849D96BD30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87" y="3673"/>
              <a:ext cx="526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Rectangle 48">
              <a:extLst>
                <a:ext uri="{FF2B5EF4-FFF2-40B4-BE49-F238E27FC236}">
                  <a16:creationId xmlns:a16="http://schemas.microsoft.com/office/drawing/2014/main" id="{8E47844A-B6E4-4D04-8D65-70F0F88CEF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2" y="3696"/>
              <a:ext cx="320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000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5132" name="Rectangle 49">
              <a:extLst>
                <a:ext uri="{FF2B5EF4-FFF2-40B4-BE49-F238E27FC236}">
                  <a16:creationId xmlns:a16="http://schemas.microsoft.com/office/drawing/2014/main" id="{B8BD22D0-72B2-4727-AED7-077786BFB8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2" y="3696"/>
              <a:ext cx="110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,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5133" name="Rectangle 50">
              <a:extLst>
                <a:ext uri="{FF2B5EF4-FFF2-40B4-BE49-F238E27FC236}">
                  <a16:creationId xmlns:a16="http://schemas.microsoft.com/office/drawing/2014/main" id="{88A8FC93-04F7-4BCE-9251-B293E75CE6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0" y="3696"/>
              <a:ext cx="320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100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5134" name="Rectangle 51">
              <a:extLst>
                <a:ext uri="{FF2B5EF4-FFF2-40B4-BE49-F238E27FC236}">
                  <a16:creationId xmlns:a16="http://schemas.microsoft.com/office/drawing/2014/main" id="{3D55C18C-4514-4D53-932F-A688D4BBDD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0" y="3466"/>
              <a:ext cx="572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157105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5135" name="Rectangle 52">
              <a:extLst>
                <a:ext uri="{FF2B5EF4-FFF2-40B4-BE49-F238E27FC236}">
                  <a16:creationId xmlns:a16="http://schemas.microsoft.com/office/drawing/2014/main" id="{D15DEB59-77CF-44E9-AC6C-4A2F36BCA2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7" y="3550"/>
              <a:ext cx="193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Symbol" panose="05050102010706020507" pitchFamily="18" charset="2"/>
                </a:rPr>
                <a:t>=</a:t>
              </a:r>
              <a:endParaRPr lang="en-US" altLang="en-US" sz="200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37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37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build="p"/>
      <p:bldP spid="3380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76A23CB8-97A8-40A7-B7D1-B0EDE51E52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200">
                <a:latin typeface="Times New Roman" panose="02020603050405020304" pitchFamily="18" charset="0"/>
              </a:rPr>
              <a:t>Converting Fractions to Decimals</a:t>
            </a:r>
          </a:p>
        </p:txBody>
      </p:sp>
      <p:sp>
        <p:nvSpPr>
          <p:cNvPr id="32771" name="Text Box 4">
            <a:extLst>
              <a:ext uri="{FF2B5EF4-FFF2-40B4-BE49-F238E27FC236}">
                <a16:creationId xmlns:a16="http://schemas.microsoft.com/office/drawing/2014/main" id="{069B76E3-FFE8-452B-9588-39A41CC68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725" y="1373188"/>
            <a:ext cx="7500938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       One more question: If we know that a certain fraction has repeating decimal expansion, can we predict its </a:t>
            </a:r>
            <a:r>
              <a:rPr lang="en-US" altLang="en-US" sz="2000">
                <a:solidFill>
                  <a:srgbClr val="FF3300"/>
                </a:solidFill>
                <a:latin typeface="Times New Roman" panose="02020603050405020304" pitchFamily="18" charset="0"/>
              </a:rPr>
              <a:t>cycle length</a:t>
            </a:r>
            <a:r>
              <a:rPr lang="en-US" altLang="en-US" sz="2000">
                <a:latin typeface="Times New Roman" panose="02020603050405020304" pitchFamily="18" charset="0"/>
              </a:rPr>
              <a:t>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latin typeface="Times New Roman" panose="02020603050405020304" pitchFamily="18" charset="0"/>
              </a:rPr>
              <a:t>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         (</a:t>
            </a:r>
            <a:r>
              <a:rPr lang="en-US" altLang="en-US" sz="1600">
                <a:solidFill>
                  <a:srgbClr val="FF0000"/>
                </a:solidFill>
                <a:latin typeface="Times New Roman" panose="02020603050405020304" pitchFamily="18" charset="0"/>
              </a:rPr>
              <a:t>cycle length </a:t>
            </a:r>
            <a:r>
              <a:rPr lang="en-US" altLang="en-US" sz="1600" i="1">
                <a:latin typeface="Times New Roman" panose="02020603050405020304" pitchFamily="18" charset="0"/>
              </a:rPr>
              <a:t>is the number of digits in one full pattern of a repeating decimal</a:t>
            </a:r>
            <a:r>
              <a:rPr lang="en-US" altLang="en-US" sz="1600">
                <a:latin typeface="Times New Roman" panose="02020603050405020304" pitchFamily="18" charset="0"/>
              </a:rPr>
              <a:t>.)</a:t>
            </a:r>
          </a:p>
        </p:txBody>
      </p:sp>
      <p:sp>
        <p:nvSpPr>
          <p:cNvPr id="111636" name="Text Box 20">
            <a:extLst>
              <a:ext uri="{FF2B5EF4-FFF2-40B4-BE49-F238E27FC236}">
                <a16:creationId xmlns:a16="http://schemas.microsoft.com/office/drawing/2014/main" id="{51CD23B0-B7EB-4FD1-8780-D084E5EFD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2554288"/>
            <a:ext cx="738981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      Unfortunately there is no formula to calculate the precise cycle length. All we know is an upper bound and a small (not too helpful) property.</a:t>
            </a:r>
          </a:p>
        </p:txBody>
      </p:sp>
      <p:sp>
        <p:nvSpPr>
          <p:cNvPr id="111637" name="Text Box 21">
            <a:extLst>
              <a:ext uri="{FF2B5EF4-FFF2-40B4-BE49-F238E27FC236}">
                <a16:creationId xmlns:a16="http://schemas.microsoft.com/office/drawing/2014/main" id="{E2DCA362-7192-468D-8537-AE17351908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2025" y="3862388"/>
            <a:ext cx="764381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Theorem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If </a:t>
            </a:r>
            <a:r>
              <a:rPr lang="en-US" altLang="en-US" sz="2000" i="1">
                <a:latin typeface="Times New Roman" panose="02020603050405020304" pitchFamily="18" charset="0"/>
              </a:rPr>
              <a:t>p</a:t>
            </a:r>
            <a:r>
              <a:rPr lang="en-US" altLang="en-US" sz="2000">
                <a:latin typeface="Times New Roman" panose="02020603050405020304" pitchFamily="18" charset="0"/>
              </a:rPr>
              <a:t> is a prime number other than 2 and 5, then the </a:t>
            </a:r>
            <a:r>
              <a:rPr lang="en-US" altLang="en-US" sz="2000">
                <a:solidFill>
                  <a:srgbClr val="FF3300"/>
                </a:solidFill>
                <a:latin typeface="Times New Roman" panose="02020603050405020304" pitchFamily="18" charset="0"/>
              </a:rPr>
              <a:t>cycle length</a:t>
            </a:r>
            <a:r>
              <a:rPr lang="en-US" altLang="en-US" sz="2000">
                <a:latin typeface="Times New Roman" panose="02020603050405020304" pitchFamily="18" charset="0"/>
              </a:rPr>
              <a:t> of 1/</a:t>
            </a:r>
            <a:r>
              <a:rPr lang="en-US" altLang="en-US" sz="2000" i="1">
                <a:latin typeface="Times New Roman" panose="02020603050405020304" pitchFamily="18" charset="0"/>
              </a:rPr>
              <a:t>p </a:t>
            </a:r>
            <a:r>
              <a:rPr lang="en-US" altLang="en-US" sz="2000">
                <a:latin typeface="Times New Roman" panose="02020603050405020304" pitchFamily="18" charset="0"/>
              </a:rPr>
              <a:t>is at most (</a:t>
            </a:r>
            <a:r>
              <a:rPr lang="en-US" altLang="en-US" sz="2000" i="1">
                <a:latin typeface="Times New Roman" panose="02020603050405020304" pitchFamily="18" charset="0"/>
              </a:rPr>
              <a:t>p</a:t>
            </a:r>
            <a:r>
              <a:rPr lang="en-US" altLang="en-US" sz="2000">
                <a:latin typeface="Times New Roman" panose="02020603050405020304" pitchFamily="18" charset="0"/>
              </a:rPr>
              <a:t> – 1), and the </a:t>
            </a:r>
            <a:r>
              <a:rPr lang="en-US" altLang="en-US" sz="2000">
                <a:solidFill>
                  <a:srgbClr val="FF3300"/>
                </a:solidFill>
                <a:latin typeface="Times New Roman" panose="02020603050405020304" pitchFamily="18" charset="0"/>
              </a:rPr>
              <a:t>cycle length</a:t>
            </a:r>
            <a:r>
              <a:rPr lang="en-US" altLang="en-US" sz="2000">
                <a:latin typeface="Times New Roman" panose="02020603050405020304" pitchFamily="18" charset="0"/>
              </a:rPr>
              <a:t> must divide (</a:t>
            </a:r>
            <a:r>
              <a:rPr lang="en-US" altLang="en-US" sz="2000" i="1">
                <a:latin typeface="Times New Roman" panose="02020603050405020304" pitchFamily="18" charset="0"/>
              </a:rPr>
              <a:t>p</a:t>
            </a:r>
            <a:r>
              <a:rPr lang="en-US" altLang="en-US" sz="2000">
                <a:latin typeface="Times New Roman" panose="02020603050405020304" pitchFamily="18" charset="0"/>
              </a:rPr>
              <a:t> – 1).</a:t>
            </a:r>
            <a:endParaRPr lang="en-US" altLang="en-US" sz="2000" i="1">
              <a:latin typeface="Times New Roman" panose="02020603050405020304" pitchFamily="18" charset="0"/>
            </a:endParaRPr>
          </a:p>
        </p:txBody>
      </p:sp>
      <p:sp>
        <p:nvSpPr>
          <p:cNvPr id="111638" name="Text Box 22">
            <a:extLst>
              <a:ext uri="{FF2B5EF4-FFF2-40B4-BE49-F238E27FC236}">
                <a16:creationId xmlns:a16="http://schemas.microsoft.com/office/drawing/2014/main" id="{B09C654D-A964-4185-A0FA-C7BF111E17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7425" y="5106988"/>
            <a:ext cx="74993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Example: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The cycle length of 1/31 is at most 30, and it must divide 30. In fact, the cycle length of 1/31 is 15.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36" grpId="0"/>
      <p:bldP spid="111637" grpId="0"/>
      <p:bldP spid="11163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ECDBC83F-9EDC-458A-B0F5-CCFCC7528B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200">
                <a:latin typeface="Times New Roman" panose="02020603050405020304" pitchFamily="18" charset="0"/>
              </a:rPr>
              <a:t>Converting Fractions to Decimals</a:t>
            </a:r>
          </a:p>
        </p:txBody>
      </p:sp>
      <p:sp>
        <p:nvSpPr>
          <p:cNvPr id="33795" name="Text Box 7">
            <a:extLst>
              <a:ext uri="{FF2B5EF4-FFF2-40B4-BE49-F238E27FC236}">
                <a16:creationId xmlns:a16="http://schemas.microsoft.com/office/drawing/2014/main" id="{C8223C4D-81B1-4988-B3DA-5FD86D116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725" y="1373188"/>
            <a:ext cx="2089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More examples</a:t>
            </a:r>
          </a:p>
        </p:txBody>
      </p:sp>
      <p:graphicFrame>
        <p:nvGraphicFramePr>
          <p:cNvPr id="112701" name="Group 61">
            <a:extLst>
              <a:ext uri="{FF2B5EF4-FFF2-40B4-BE49-F238E27FC236}">
                <a16:creationId xmlns:a16="http://schemas.microsoft.com/office/drawing/2014/main" id="{767954A2-68D2-4831-B0D6-56367AB3172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14400" y="1968500"/>
          <a:ext cx="4305300" cy="4438650"/>
        </p:xfrm>
        <a:graphic>
          <a:graphicData uri="http://schemas.openxmlformats.org/drawingml/2006/table">
            <a:tbl>
              <a:tblPr/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fraction</a:t>
                      </a:r>
                      <a:endParaRPr kumimoji="0" lang="en-US" sz="2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cycle length</a:t>
                      </a:r>
                      <a:endParaRPr kumimoji="0" lang="en-US" sz="2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1/7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1/11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1/13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1/17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1/19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1/23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1/29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1/31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1/37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1/41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3834" name="Text Box 62">
            <a:extLst>
              <a:ext uri="{FF2B5EF4-FFF2-40B4-BE49-F238E27FC236}">
                <a16:creationId xmlns:a16="http://schemas.microsoft.com/office/drawing/2014/main" id="{0E2DA392-2B98-48BA-8B20-708DBC9A98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7525" y="1957388"/>
            <a:ext cx="32956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There is no obvious pattern on the cycle length, and a large denominator can have a small cycle length.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AC9D1433-D9A8-4AE6-8E6D-B8A996756E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200">
                <a:latin typeface="Times New Roman" panose="02020603050405020304" pitchFamily="18" charset="0"/>
              </a:rPr>
              <a:t>Converting Fractions to Decimals</a:t>
            </a:r>
          </a:p>
        </p:txBody>
      </p:sp>
      <p:sp>
        <p:nvSpPr>
          <p:cNvPr id="34819" name="Text Box 3">
            <a:extLst>
              <a:ext uri="{FF2B5EF4-FFF2-40B4-BE49-F238E27FC236}">
                <a16:creationId xmlns:a16="http://schemas.microsoft.com/office/drawing/2014/main" id="{8F0B4394-D89C-42D4-8A0A-BE7017F103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725" y="1373188"/>
            <a:ext cx="79438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More facts (optional)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2000">
                <a:latin typeface="Times New Roman" panose="02020603050405020304" pitchFamily="18" charset="0"/>
              </a:rPr>
              <a:t>If </a:t>
            </a:r>
            <a:r>
              <a:rPr lang="en-US" altLang="en-US" sz="2000" i="1">
                <a:latin typeface="Times New Roman" panose="02020603050405020304" pitchFamily="18" charset="0"/>
              </a:rPr>
              <a:t>p</a:t>
            </a:r>
            <a:r>
              <a:rPr lang="en-US" altLang="en-US" sz="2000">
                <a:latin typeface="Times New Roman" panose="02020603050405020304" pitchFamily="18" charset="0"/>
              </a:rPr>
              <a:t> is a prime other than 2 or 5, then the cycle length of 1/(</a:t>
            </a:r>
            <a:r>
              <a:rPr lang="en-US" altLang="en-US" sz="2000" i="1">
                <a:latin typeface="Times New Roman" panose="02020603050405020304" pitchFamily="18" charset="0"/>
              </a:rPr>
              <a:t>p</a:t>
            </a:r>
            <a:r>
              <a:rPr lang="en-US" altLang="en-US" sz="2000" baseline="30000">
                <a:latin typeface="Times New Roman" panose="02020603050405020304" pitchFamily="18" charset="0"/>
              </a:rPr>
              <a:t>2</a:t>
            </a:r>
            <a:r>
              <a:rPr lang="en-US" altLang="en-US" sz="2000">
                <a:latin typeface="Times New Roman" panose="02020603050405020304" pitchFamily="18" charset="0"/>
              </a:rPr>
              <a:t>) is at most</a:t>
            </a:r>
            <a:br>
              <a:rPr lang="en-US" altLang="en-US" sz="2000">
                <a:latin typeface="Times New Roman" panose="02020603050405020304" pitchFamily="18" charset="0"/>
              </a:rPr>
            </a:br>
            <a:r>
              <a:rPr lang="en-US" altLang="en-US" sz="2000" i="1">
                <a:latin typeface="Times New Roman" panose="02020603050405020304" pitchFamily="18" charset="0"/>
              </a:rPr>
              <a:t>p</a:t>
            </a:r>
            <a:r>
              <a:rPr lang="en-US" altLang="en-US" sz="2000">
                <a:latin typeface="Times New Roman" panose="02020603050405020304" pitchFamily="18" charset="0"/>
              </a:rPr>
              <a:t>(</a:t>
            </a:r>
            <a:r>
              <a:rPr lang="en-US" altLang="en-US" sz="2000" i="1">
                <a:latin typeface="Times New Roman" panose="02020603050405020304" pitchFamily="18" charset="0"/>
              </a:rPr>
              <a:t>p</a:t>
            </a:r>
            <a:r>
              <a:rPr lang="en-US" altLang="en-US" sz="2000">
                <a:latin typeface="Times New Roman" panose="02020603050405020304" pitchFamily="18" charset="0"/>
              </a:rPr>
              <a:t> – 1) and must divide </a:t>
            </a:r>
            <a:r>
              <a:rPr lang="en-US" altLang="en-US" sz="2000" i="1">
                <a:latin typeface="Times New Roman" panose="02020603050405020304" pitchFamily="18" charset="0"/>
              </a:rPr>
              <a:t>p</a:t>
            </a:r>
            <a:r>
              <a:rPr lang="en-US" altLang="en-US" sz="2000">
                <a:latin typeface="Times New Roman" panose="02020603050405020304" pitchFamily="18" charset="0"/>
              </a:rPr>
              <a:t>(</a:t>
            </a:r>
            <a:r>
              <a:rPr lang="en-US" altLang="en-US" sz="2000" i="1">
                <a:latin typeface="Times New Roman" panose="02020603050405020304" pitchFamily="18" charset="0"/>
              </a:rPr>
              <a:t>p</a:t>
            </a:r>
            <a:r>
              <a:rPr lang="en-US" altLang="en-US" sz="2000">
                <a:latin typeface="Times New Roman" panose="02020603050405020304" pitchFamily="18" charset="0"/>
              </a:rPr>
              <a:t> – 1).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14755" name="Text Box 67">
            <a:extLst>
              <a:ext uri="{FF2B5EF4-FFF2-40B4-BE49-F238E27FC236}">
                <a16:creationId xmlns:a16="http://schemas.microsoft.com/office/drawing/2014/main" id="{F34A6705-B762-42C3-8E6E-01A08BB159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725" y="4027488"/>
            <a:ext cx="787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DDDDDD"/>
                </a:solidFill>
                <a:latin typeface="Times New Roman" panose="02020603050405020304" pitchFamily="18" charset="0"/>
              </a:rPr>
              <a:t>2. If </a:t>
            </a:r>
            <a:r>
              <a:rPr lang="en-US" altLang="en-US" sz="2000" i="1">
                <a:solidFill>
                  <a:srgbClr val="DDDDDD"/>
                </a:solidFill>
                <a:latin typeface="Times New Roman" panose="02020603050405020304" pitchFamily="18" charset="0"/>
              </a:rPr>
              <a:t>p</a:t>
            </a:r>
            <a:r>
              <a:rPr lang="en-US" altLang="en-US" sz="2000">
                <a:solidFill>
                  <a:srgbClr val="DDDDDD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en-US" sz="2000" i="1">
                <a:solidFill>
                  <a:srgbClr val="DDDDDD"/>
                </a:solidFill>
                <a:latin typeface="Times New Roman" panose="02020603050405020304" pitchFamily="18" charset="0"/>
              </a:rPr>
              <a:t>q</a:t>
            </a:r>
            <a:r>
              <a:rPr lang="en-US" altLang="en-US" sz="2000">
                <a:solidFill>
                  <a:srgbClr val="DDDDDD"/>
                </a:solidFill>
                <a:latin typeface="Times New Roman" panose="02020603050405020304" pitchFamily="18" charset="0"/>
              </a:rPr>
              <a:t> are different primes other than 2 and 5, then the cycle length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DDDDDD"/>
                </a:solidFill>
                <a:latin typeface="Times New Roman" panose="02020603050405020304" pitchFamily="18" charset="0"/>
              </a:rPr>
              <a:t>     of 1/</a:t>
            </a:r>
            <a:r>
              <a:rPr lang="en-US" altLang="en-US" sz="2000" i="1">
                <a:solidFill>
                  <a:srgbClr val="DDDDDD"/>
                </a:solidFill>
                <a:latin typeface="Times New Roman" panose="02020603050405020304" pitchFamily="18" charset="0"/>
              </a:rPr>
              <a:t>pq</a:t>
            </a:r>
            <a:r>
              <a:rPr lang="en-US" altLang="en-US" sz="2000">
                <a:solidFill>
                  <a:srgbClr val="DDDDDD"/>
                </a:solidFill>
                <a:latin typeface="Times New Roman" panose="02020603050405020304" pitchFamily="18" charset="0"/>
              </a:rPr>
              <a:t> will be at most (</a:t>
            </a:r>
            <a:r>
              <a:rPr lang="en-US" altLang="en-US" sz="2000" i="1">
                <a:solidFill>
                  <a:srgbClr val="DDDDDD"/>
                </a:solidFill>
                <a:latin typeface="Times New Roman" panose="02020603050405020304" pitchFamily="18" charset="0"/>
              </a:rPr>
              <a:t>p</a:t>
            </a:r>
            <a:r>
              <a:rPr lang="en-US" altLang="en-US" sz="2000">
                <a:solidFill>
                  <a:srgbClr val="DDDDDD"/>
                </a:solidFill>
                <a:latin typeface="Times New Roman" panose="02020603050405020304" pitchFamily="18" charset="0"/>
              </a:rPr>
              <a:t> – 1)(</a:t>
            </a:r>
            <a:r>
              <a:rPr lang="en-US" altLang="en-US" sz="2000" i="1">
                <a:solidFill>
                  <a:srgbClr val="DDDDDD"/>
                </a:solidFill>
                <a:latin typeface="Times New Roman" panose="02020603050405020304" pitchFamily="18" charset="0"/>
              </a:rPr>
              <a:t>q</a:t>
            </a:r>
            <a:r>
              <a:rPr lang="en-US" altLang="en-US" sz="2000">
                <a:solidFill>
                  <a:srgbClr val="DDDDDD"/>
                </a:solidFill>
                <a:latin typeface="Times New Roman" panose="02020603050405020304" pitchFamily="18" charset="0"/>
              </a:rPr>
              <a:t> – 1) and divides (</a:t>
            </a:r>
            <a:r>
              <a:rPr lang="en-US" altLang="en-US" sz="2000" i="1">
                <a:solidFill>
                  <a:srgbClr val="DDDDDD"/>
                </a:solidFill>
                <a:latin typeface="Times New Roman" panose="02020603050405020304" pitchFamily="18" charset="0"/>
              </a:rPr>
              <a:t>p</a:t>
            </a:r>
            <a:r>
              <a:rPr lang="en-US" altLang="en-US" sz="2000">
                <a:solidFill>
                  <a:srgbClr val="DDDDDD"/>
                </a:solidFill>
                <a:latin typeface="Times New Roman" panose="02020603050405020304" pitchFamily="18" charset="0"/>
              </a:rPr>
              <a:t> – 1)(</a:t>
            </a:r>
            <a:r>
              <a:rPr lang="en-US" altLang="en-US" sz="2000" i="1">
                <a:solidFill>
                  <a:srgbClr val="DDDDDD"/>
                </a:solidFill>
                <a:latin typeface="Times New Roman" panose="02020603050405020304" pitchFamily="18" charset="0"/>
              </a:rPr>
              <a:t>q</a:t>
            </a:r>
            <a:r>
              <a:rPr lang="en-US" altLang="en-US" sz="2000">
                <a:solidFill>
                  <a:srgbClr val="DDDDDD"/>
                </a:solidFill>
                <a:latin typeface="Times New Roman" panose="02020603050405020304" pitchFamily="18" charset="0"/>
              </a:rPr>
              <a:t> – 1).</a:t>
            </a:r>
          </a:p>
        </p:txBody>
      </p:sp>
      <p:sp>
        <p:nvSpPr>
          <p:cNvPr id="114756" name="Text Box 68">
            <a:extLst>
              <a:ext uri="{FF2B5EF4-FFF2-40B4-BE49-F238E27FC236}">
                <a16:creationId xmlns:a16="http://schemas.microsoft.com/office/drawing/2014/main" id="{4A264F15-3A23-4EE8-9D4F-114203DF6B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925" y="2935288"/>
            <a:ext cx="7131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DDDDDD"/>
                </a:solidFill>
                <a:latin typeface="Times New Roman" panose="02020603050405020304" pitchFamily="18" charset="0"/>
              </a:rPr>
              <a:t>Example: cycle length of 1/7 is 6, cycle length of 1/49 is 42 (= 7×6).</a:t>
            </a:r>
          </a:p>
        </p:txBody>
      </p:sp>
      <p:sp>
        <p:nvSpPr>
          <p:cNvPr id="114757" name="Text Box 69">
            <a:extLst>
              <a:ext uri="{FF2B5EF4-FFF2-40B4-BE49-F238E27FC236}">
                <a16:creationId xmlns:a16="http://schemas.microsoft.com/office/drawing/2014/main" id="{4E20B0ED-7673-4868-B53B-80E9DF4E66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3625" y="4929188"/>
            <a:ext cx="750728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DDDDDD"/>
                </a:solidFill>
                <a:latin typeface="Times New Roman" panose="02020603050405020304" pitchFamily="18" charset="0"/>
              </a:rPr>
              <a:t>Example: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DDDDDD"/>
                </a:solidFill>
                <a:latin typeface="Times New Roman" panose="02020603050405020304" pitchFamily="18" charset="0"/>
              </a:rPr>
              <a:t>Cycle length of 1/(7×11) is less than 6×10 = 60, and must divide 60. </a:t>
            </a:r>
            <a:br>
              <a:rPr lang="en-US" altLang="en-US" sz="2000">
                <a:solidFill>
                  <a:srgbClr val="DDDDDD"/>
                </a:solidFill>
                <a:latin typeface="Times New Roman" panose="02020603050405020304" pitchFamily="18" charset="0"/>
              </a:rPr>
            </a:br>
            <a:r>
              <a:rPr lang="en-US" altLang="en-US" sz="2000">
                <a:solidFill>
                  <a:srgbClr val="DDDDDD"/>
                </a:solidFill>
                <a:latin typeface="Times New Roman" panose="02020603050405020304" pitchFamily="18" charset="0"/>
              </a:rPr>
              <a:t>It turns out that the cycle length of 1/77 is only 6.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147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901C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1147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1147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901C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755" grpId="0"/>
      <p:bldP spid="114756" grpId="0"/>
      <p:bldP spid="1147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>
            <a:extLst>
              <a:ext uri="{FF2B5EF4-FFF2-40B4-BE49-F238E27FC236}">
                <a16:creationId xmlns:a16="http://schemas.microsoft.com/office/drawing/2014/main" id="{5A25E282-EA8A-48DF-8641-70893F7879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776288"/>
            <a:ext cx="68738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(II) Ignore the decimal points first and multiply the two numbers </a:t>
            </a:r>
            <a:br>
              <a:rPr lang="en-US" altLang="en-US" sz="2000">
                <a:latin typeface="Times New Roman" panose="02020603050405020304" pitchFamily="18" charset="0"/>
              </a:rPr>
            </a:br>
            <a:r>
              <a:rPr lang="en-US" altLang="en-US" sz="2000">
                <a:latin typeface="Times New Roman" panose="02020603050405020304" pitchFamily="18" charset="0"/>
              </a:rPr>
              <a:t>      as if they were whole numbers. In the end we insert the  </a:t>
            </a:r>
            <a:br>
              <a:rPr lang="en-US" altLang="en-US" sz="2000">
                <a:latin typeface="Times New Roman" panose="02020603050405020304" pitchFamily="18" charset="0"/>
              </a:rPr>
            </a:br>
            <a:r>
              <a:rPr lang="en-US" altLang="en-US" sz="2000">
                <a:latin typeface="Times New Roman" panose="02020603050405020304" pitchFamily="18" charset="0"/>
              </a:rPr>
              <a:t>      decimal point back to the answer in the proper position.</a:t>
            </a:r>
          </a:p>
        </p:txBody>
      </p:sp>
      <p:sp>
        <p:nvSpPr>
          <p:cNvPr id="38918" name="Text Box 6">
            <a:extLst>
              <a:ext uri="{FF2B5EF4-FFF2-40B4-BE49-F238E27FC236}">
                <a16:creationId xmlns:a16="http://schemas.microsoft.com/office/drawing/2014/main" id="{6FF74CC1-AD91-476D-9DC1-9754C1BE7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209800"/>
            <a:ext cx="6858000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Example:</a:t>
            </a:r>
            <a:br>
              <a:rPr lang="en-US" altLang="en-US" sz="2000">
                <a:latin typeface="Times New Roman" panose="02020603050405020304" pitchFamily="18" charset="0"/>
              </a:rPr>
            </a:br>
            <a:endParaRPr lang="en-US" altLang="en-US" sz="20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0</a:t>
            </a:r>
            <a:r>
              <a:rPr lang="en-US" altLang="en-US" sz="2000" b="1">
                <a:latin typeface="Times New Roman" panose="02020603050405020304" pitchFamily="18" charset="0"/>
              </a:rPr>
              <a:t>.</a:t>
            </a:r>
            <a:r>
              <a:rPr lang="en-US" altLang="en-US" sz="2000">
                <a:latin typeface="Times New Roman" panose="02020603050405020304" pitchFamily="18" charset="0"/>
              </a:rPr>
              <a:t>65 × 2</a:t>
            </a:r>
            <a:r>
              <a:rPr lang="en-US" altLang="en-US" sz="2000" b="1">
                <a:latin typeface="Times New Roman" panose="02020603050405020304" pitchFamily="18" charset="0"/>
              </a:rPr>
              <a:t>.</a:t>
            </a:r>
            <a:r>
              <a:rPr lang="en-US" altLang="en-US" sz="2000">
                <a:latin typeface="Times New Roman" panose="02020603050405020304" pitchFamily="18" charset="0"/>
              </a:rPr>
              <a:t>417   can be first treated as  65 × 2417 = 157105,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br>
              <a:rPr lang="en-US" altLang="en-US" sz="2000">
                <a:latin typeface="Times New Roman" panose="02020603050405020304" pitchFamily="18" charset="0"/>
              </a:rPr>
            </a:br>
            <a:r>
              <a:rPr lang="en-US" altLang="en-US" sz="2000">
                <a:latin typeface="Times New Roman" panose="02020603050405020304" pitchFamily="18" charset="0"/>
              </a:rPr>
              <a:t>the decimal point is then re-inserted to the product such that </a:t>
            </a:r>
            <a:br>
              <a:rPr lang="en-US" altLang="en-US" sz="2000">
                <a:latin typeface="Times New Roman" panose="02020603050405020304" pitchFamily="18" charset="0"/>
              </a:rPr>
            </a:br>
            <a:endParaRPr lang="en-US" altLang="en-US" sz="20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 “</a:t>
            </a: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the number of decimal places in the answer is equal to the </a:t>
            </a:r>
            <a:r>
              <a:rPr lang="en-US" altLang="en-US" sz="2000" u="sng">
                <a:solidFill>
                  <a:srgbClr val="FF0000"/>
                </a:solidFill>
                <a:latin typeface="Times New Roman" panose="02020603050405020304" pitchFamily="18" charset="0"/>
              </a:rPr>
              <a:t>sum</a:t>
            </a: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 of the number of decimal places in the multiplicands</a:t>
            </a:r>
            <a:r>
              <a:rPr lang="en-US" altLang="en-US" sz="2000">
                <a:latin typeface="Times New Roman" panose="02020603050405020304" pitchFamily="18" charset="0"/>
              </a:rPr>
              <a:t>.”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</p:txBody>
      </p:sp>
      <p:sp>
        <p:nvSpPr>
          <p:cNvPr id="38919" name="Text Box 7">
            <a:extLst>
              <a:ext uri="{FF2B5EF4-FFF2-40B4-BE49-F238E27FC236}">
                <a16:creationId xmlns:a16="http://schemas.microsoft.com/office/drawing/2014/main" id="{6363FD7F-C6AF-4C42-9B03-82FE55DA3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1925" y="4891088"/>
            <a:ext cx="7102475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In this particular case, 0</a:t>
            </a:r>
            <a:r>
              <a:rPr lang="en-US" altLang="en-US" sz="2000" b="1">
                <a:latin typeface="Times New Roman" panose="02020603050405020304" pitchFamily="18" charset="0"/>
              </a:rPr>
              <a:t>.</a:t>
            </a:r>
            <a:r>
              <a:rPr lang="en-US" altLang="en-US" sz="2000">
                <a:latin typeface="Times New Roman" panose="02020603050405020304" pitchFamily="18" charset="0"/>
              </a:rPr>
              <a:t>65 has two decimal places and 2</a:t>
            </a:r>
            <a:r>
              <a:rPr lang="en-US" altLang="en-US" sz="2000" b="1">
                <a:latin typeface="Times New Roman" panose="02020603050405020304" pitchFamily="18" charset="0"/>
              </a:rPr>
              <a:t>.</a:t>
            </a:r>
            <a:r>
              <a:rPr lang="en-US" altLang="en-US" sz="2000">
                <a:latin typeface="Times New Roman" panose="02020603050405020304" pitchFamily="18" charset="0"/>
              </a:rPr>
              <a:t>417 has three decimal places. Hence their product should have 5 decimal places, and this means that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                                                0.65 × 2.417 = 1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r>
              <a:rPr lang="en-US" altLang="en-US" sz="2000">
                <a:latin typeface="Times New Roman" panose="02020603050405020304" pitchFamily="18" charset="0"/>
              </a:rPr>
              <a:t>57105</a:t>
            </a: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8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8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89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89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8" grpId="0" build="p"/>
      <p:bldP spid="389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EF84BB4-3A5D-4B15-AC32-F906ED5559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latin typeface="Times New Roman" panose="02020603050405020304" pitchFamily="18" charset="0"/>
              </a:rPr>
              <a:t>Division of Decimals</a:t>
            </a:r>
          </a:p>
        </p:txBody>
      </p:sp>
      <p:graphicFrame>
        <p:nvGraphicFramePr>
          <p:cNvPr id="7171" name="Object 3">
            <a:extLst>
              <a:ext uri="{FF2B5EF4-FFF2-40B4-BE49-F238E27FC236}">
                <a16:creationId xmlns:a16="http://schemas.microsoft.com/office/drawing/2014/main" id="{F54CF79A-F5C6-4D3A-8127-90A9C12B3BB8}"/>
              </a:ext>
            </a:extLst>
          </p:cNvPr>
          <p:cNvGraphicFramePr>
            <a:graphicFrameLocks noChangeAspect="1"/>
          </p:cNvGraphicFramePr>
          <p:nvPr>
            <p:ph sz="half" idx="1"/>
          </p:nvPr>
        </p:nvGraphicFramePr>
        <p:xfrm>
          <a:off x="1520825" y="3048000"/>
          <a:ext cx="1573213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3" imgW="787400" imgH="279400" progId="Equation.3">
                  <p:embed/>
                </p:oleObj>
              </mc:Choice>
              <mc:Fallback>
                <p:oleObj name="Equation" r:id="rId3" imgW="787400" imgH="279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0825" y="3048000"/>
                        <a:ext cx="1573213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172" name="Group 4">
            <a:extLst>
              <a:ext uri="{FF2B5EF4-FFF2-40B4-BE49-F238E27FC236}">
                <a16:creationId xmlns:a16="http://schemas.microsoft.com/office/drawing/2014/main" id="{C9348CFC-43D2-41E4-9A2B-F8DC696AF1CD}"/>
              </a:ext>
            </a:extLst>
          </p:cNvPr>
          <p:cNvGrpSpPr>
            <a:grpSpLocks/>
          </p:cNvGrpSpPr>
          <p:nvPr/>
        </p:nvGrpSpPr>
        <p:grpSpPr bwMode="auto">
          <a:xfrm>
            <a:off x="1662113" y="3352800"/>
            <a:ext cx="669925" cy="46038"/>
            <a:chOff x="1047" y="2112"/>
            <a:chExt cx="422" cy="29"/>
          </a:xfrm>
        </p:grpSpPr>
        <p:sp>
          <p:nvSpPr>
            <p:cNvPr id="7175" name="Oval 5">
              <a:extLst>
                <a:ext uri="{FF2B5EF4-FFF2-40B4-BE49-F238E27FC236}">
                  <a16:creationId xmlns:a16="http://schemas.microsoft.com/office/drawing/2014/main" id="{34879838-A4AD-4FB1-A972-6ED9AC22342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47" y="2112"/>
              <a:ext cx="29" cy="29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7176" name="Oval 6">
              <a:extLst>
                <a:ext uri="{FF2B5EF4-FFF2-40B4-BE49-F238E27FC236}">
                  <a16:creationId xmlns:a16="http://schemas.microsoft.com/office/drawing/2014/main" id="{5DA9D319-932A-4B98-8498-E906513273F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40" y="2112"/>
              <a:ext cx="29" cy="29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Times New Roman" panose="02020603050405020304" pitchFamily="18" charset="0"/>
              </a:endParaRPr>
            </a:p>
          </p:txBody>
        </p:sp>
      </p:grpSp>
      <p:sp>
        <p:nvSpPr>
          <p:cNvPr id="7173" name="Text Box 7">
            <a:extLst>
              <a:ext uri="{FF2B5EF4-FFF2-40B4-BE49-F238E27FC236}">
                <a16:creationId xmlns:a16="http://schemas.microsoft.com/office/drawing/2014/main" id="{3727B0D2-63D4-4D5E-A032-16C16FAC6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3325" y="1233488"/>
            <a:ext cx="710247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The process of long division is similar to that of dividing whole numbers with some modifications.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Example:  2</a:t>
            </a:r>
            <a:r>
              <a:rPr lang="en-US" altLang="en-US" sz="2000" b="1">
                <a:latin typeface="Times New Roman" panose="02020603050405020304" pitchFamily="18" charset="0"/>
              </a:rPr>
              <a:t>.</a:t>
            </a:r>
            <a:r>
              <a:rPr lang="en-US" altLang="en-US" sz="2000">
                <a:latin typeface="Times New Roman" panose="02020603050405020304" pitchFamily="18" charset="0"/>
              </a:rPr>
              <a:t>556 ÷ 1</a:t>
            </a:r>
            <a:r>
              <a:rPr lang="en-US" altLang="en-US" sz="2000" b="1">
                <a:latin typeface="Times New Roman" panose="02020603050405020304" pitchFamily="18" charset="0"/>
              </a:rPr>
              <a:t>.</a:t>
            </a:r>
            <a:r>
              <a:rPr lang="en-US" altLang="en-US" sz="2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92168" name="Text Box 8">
            <a:extLst>
              <a:ext uri="{FF2B5EF4-FFF2-40B4-BE49-F238E27FC236}">
                <a16:creationId xmlns:a16="http://schemas.microsoft.com/office/drawing/2014/main" id="{843B4491-3E04-4DF9-9532-D02886C30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7925" y="2986088"/>
            <a:ext cx="51974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Step 1. Move the decimal point in the divisor to </a:t>
            </a:r>
            <a:br>
              <a:rPr lang="en-US" altLang="en-US" sz="2000">
                <a:latin typeface="Times New Roman" panose="02020603050405020304" pitchFamily="18" charset="0"/>
              </a:rPr>
            </a:br>
            <a:r>
              <a:rPr lang="en-US" altLang="en-US" sz="2000">
                <a:latin typeface="Times New Roman" panose="02020603050405020304" pitchFamily="18" charset="0"/>
              </a:rPr>
              <a:t>            the right until it becomes a whole </a:t>
            </a:r>
            <a:br>
              <a:rPr lang="en-US" altLang="en-US" sz="2000">
                <a:latin typeface="Times New Roman" panose="02020603050405020304" pitchFamily="18" charset="0"/>
              </a:rPr>
            </a:br>
            <a:r>
              <a:rPr lang="en-US" altLang="en-US" sz="2000">
                <a:latin typeface="Times New Roman" panose="02020603050405020304" pitchFamily="18" charset="0"/>
              </a:rPr>
              <a:t>            number. (click)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7272D5F3-CB25-4234-8E94-43A26800A9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latin typeface="Times New Roman" panose="02020603050405020304" pitchFamily="18" charset="0"/>
              </a:rPr>
              <a:t>Division of Decimals</a:t>
            </a: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8B0511DD-A803-4296-AC52-EDA7053D7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3325" y="1233488"/>
            <a:ext cx="710247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The process of long division is similar to that of dividing whole numbers with some modifications.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Example:  2</a:t>
            </a:r>
            <a:r>
              <a:rPr lang="en-US" altLang="en-US" sz="2000" b="1">
                <a:latin typeface="Times New Roman" panose="02020603050405020304" pitchFamily="18" charset="0"/>
              </a:rPr>
              <a:t>.</a:t>
            </a:r>
            <a:r>
              <a:rPr lang="en-US" altLang="en-US" sz="2000">
                <a:latin typeface="Times New Roman" panose="02020603050405020304" pitchFamily="18" charset="0"/>
              </a:rPr>
              <a:t>556 ÷ 1</a:t>
            </a:r>
            <a:r>
              <a:rPr lang="en-US" altLang="en-US" sz="2000" b="1">
                <a:latin typeface="Times New Roman" panose="02020603050405020304" pitchFamily="18" charset="0"/>
              </a:rPr>
              <a:t>.</a:t>
            </a:r>
            <a:r>
              <a:rPr lang="en-US" altLang="en-US" sz="2000">
                <a:latin typeface="Times New Roman" panose="02020603050405020304" pitchFamily="18" charset="0"/>
              </a:rPr>
              <a:t>2</a:t>
            </a:r>
          </a:p>
        </p:txBody>
      </p:sp>
      <p:graphicFrame>
        <p:nvGraphicFramePr>
          <p:cNvPr id="8196" name="Object 4">
            <a:extLst>
              <a:ext uri="{FF2B5EF4-FFF2-40B4-BE49-F238E27FC236}">
                <a16:creationId xmlns:a16="http://schemas.microsoft.com/office/drawing/2014/main" id="{894C259A-2CAB-46A4-A066-E869F2C2AA4A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1524000" y="3048000"/>
          <a:ext cx="157162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4" imgW="787400" imgH="279400" progId="Equation.3">
                  <p:embed/>
                </p:oleObj>
              </mc:Choice>
              <mc:Fallback>
                <p:oleObj name="Equation" r:id="rId4" imgW="787400" imgH="279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048000"/>
                        <a:ext cx="1571625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189" name="Oval 5">
            <a:extLst>
              <a:ext uri="{FF2B5EF4-FFF2-40B4-BE49-F238E27FC236}">
                <a16:creationId xmlns:a16="http://schemas.microsoft.com/office/drawing/2014/main" id="{AA669434-CC33-407B-AA77-9251CCAC76B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62113" y="3352800"/>
            <a:ext cx="46037" cy="46038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</p:txBody>
      </p:sp>
      <p:sp>
        <p:nvSpPr>
          <p:cNvPr id="8198" name="Oval 6">
            <a:extLst>
              <a:ext uri="{FF2B5EF4-FFF2-40B4-BE49-F238E27FC236}">
                <a16:creationId xmlns:a16="http://schemas.microsoft.com/office/drawing/2014/main" id="{32EE934A-F715-4697-9BC0-148D8A5E9C7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86000" y="3352800"/>
            <a:ext cx="46038" cy="46038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</p:txBody>
      </p:sp>
      <p:sp>
        <p:nvSpPr>
          <p:cNvPr id="8199" name="Text Box 7">
            <a:extLst>
              <a:ext uri="{FF2B5EF4-FFF2-40B4-BE49-F238E27FC236}">
                <a16:creationId xmlns:a16="http://schemas.microsoft.com/office/drawing/2014/main" id="{20AD6A20-74C2-4BBF-9DBC-C25C1B965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7925" y="2986088"/>
            <a:ext cx="51974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Step 1. Move the decimal point in the divisor to </a:t>
            </a:r>
            <a:br>
              <a:rPr lang="en-US" altLang="en-US" sz="2000">
                <a:latin typeface="Times New Roman" panose="02020603050405020304" pitchFamily="18" charset="0"/>
              </a:rPr>
            </a:br>
            <a:r>
              <a:rPr lang="en-US" altLang="en-US" sz="2000">
                <a:latin typeface="Times New Roman" panose="02020603050405020304" pitchFamily="18" charset="0"/>
              </a:rPr>
              <a:t>            the right until it becomes a whole </a:t>
            </a:r>
            <a:br>
              <a:rPr lang="en-US" altLang="en-US" sz="2000">
                <a:latin typeface="Times New Roman" panose="02020603050405020304" pitchFamily="18" charset="0"/>
              </a:rPr>
            </a:br>
            <a:r>
              <a:rPr lang="en-US" altLang="en-US" sz="2000">
                <a:latin typeface="Times New Roman" panose="02020603050405020304" pitchFamily="18" charset="0"/>
              </a:rPr>
              <a:t>            number. </a:t>
            </a:r>
          </a:p>
        </p:txBody>
      </p:sp>
      <p:sp>
        <p:nvSpPr>
          <p:cNvPr id="93192" name="Text Box 8">
            <a:extLst>
              <a:ext uri="{FF2B5EF4-FFF2-40B4-BE49-F238E27FC236}">
                <a16:creationId xmlns:a16="http://schemas.microsoft.com/office/drawing/2014/main" id="{2E7E6662-FE16-4CE5-A871-AC52F16D66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7925" y="4191000"/>
            <a:ext cx="52736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Step 2. Move the decimal point in the dividend </a:t>
            </a:r>
            <a:br>
              <a:rPr lang="en-US" altLang="en-US" sz="2000">
                <a:latin typeface="Times New Roman" panose="02020603050405020304" pitchFamily="18" charset="0"/>
              </a:rPr>
            </a:br>
            <a:r>
              <a:rPr lang="en-US" altLang="en-US" sz="2000">
                <a:latin typeface="Times New Roman" panose="02020603050405020304" pitchFamily="18" charset="0"/>
              </a:rPr>
              <a:t>            to the right by the same amount. (click)</a:t>
            </a:r>
          </a:p>
        </p:txBody>
      </p:sp>
      <p:pic>
        <p:nvPicPr>
          <p:cNvPr id="93193" name="DING1515.WAV">
            <a:hlinkClick r:id="" action="ppaction://media"/>
            <a:extLst>
              <a:ext uri="{FF2B5EF4-FFF2-40B4-BE49-F238E27FC236}">
                <a16:creationId xmlns:a16="http://schemas.microsoft.com/office/drawing/2014/main" id="{F8A58D72-DA36-4452-8177-9687CE0EC28A}"/>
              </a:ext>
            </a:extLst>
          </p:cNvPr>
          <p:cNvPicPr>
            <a:picLocks noRot="1" noChangeAspect="1" noChangeArrowheads="1"/>
          </p:cNvPicPr>
          <p:nvPr>
            <a:wavAudioFile r:embed="rId2" name="DING.WAV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3886200"/>
            <a:ext cx="2444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0.00093 C 0.00226 0.00463 0.00938 0.02384 0.0132 0.02384 C 0.01702 0.02384 0.02136 0.00532 0.02344 0.00046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3" y="111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916" fill="hold"/>
                                        <p:tgtEl>
                                          <p:spTgt spid="931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416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9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3193"/>
                </p:tgtEl>
              </p:cMediaNode>
            </p:audio>
          </p:childTnLst>
        </p:cTn>
      </p:par>
    </p:tnLst>
    <p:bldLst>
      <p:bldP spid="93189" grpId="0" animBg="1"/>
      <p:bldP spid="9319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7DC5B08-D696-4AC9-BBC9-488BECF67C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latin typeface="Times New Roman" panose="02020603050405020304" pitchFamily="18" charset="0"/>
              </a:rPr>
              <a:t>Division of Decimals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DE0D5966-0428-4F6C-BDC9-E7B26E794D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3325" y="1233488"/>
            <a:ext cx="710247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The process of long division is similar to that of dividing whole numbers with some modifications.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Example:  2</a:t>
            </a:r>
            <a:r>
              <a:rPr lang="en-US" altLang="en-US" sz="2000" b="1">
                <a:latin typeface="Times New Roman" panose="02020603050405020304" pitchFamily="18" charset="0"/>
              </a:rPr>
              <a:t>.</a:t>
            </a:r>
            <a:r>
              <a:rPr lang="en-US" altLang="en-US" sz="2000">
                <a:latin typeface="Times New Roman" panose="02020603050405020304" pitchFamily="18" charset="0"/>
              </a:rPr>
              <a:t>556 ÷ 1</a:t>
            </a:r>
            <a:r>
              <a:rPr lang="en-US" altLang="en-US" sz="2000" b="1">
                <a:latin typeface="Times New Roman" panose="02020603050405020304" pitchFamily="18" charset="0"/>
              </a:rPr>
              <a:t>.</a:t>
            </a:r>
            <a:r>
              <a:rPr lang="en-US" altLang="en-US" sz="2000">
                <a:latin typeface="Times New Roman" panose="02020603050405020304" pitchFamily="18" charset="0"/>
              </a:rPr>
              <a:t>2</a:t>
            </a:r>
          </a:p>
        </p:txBody>
      </p:sp>
      <p:graphicFrame>
        <p:nvGraphicFramePr>
          <p:cNvPr id="9220" name="Object 4">
            <a:extLst>
              <a:ext uri="{FF2B5EF4-FFF2-40B4-BE49-F238E27FC236}">
                <a16:creationId xmlns:a16="http://schemas.microsoft.com/office/drawing/2014/main" id="{E6BEE385-F19B-45B9-8B34-2DC18C72141E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1524000" y="3048000"/>
          <a:ext cx="157162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3" imgW="787400" imgH="279400" progId="Equation.3">
                  <p:embed/>
                </p:oleObj>
              </mc:Choice>
              <mc:Fallback>
                <p:oleObj name="Equation" r:id="rId3" imgW="787400" imgH="279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048000"/>
                        <a:ext cx="1571625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Oval 5">
            <a:extLst>
              <a:ext uri="{FF2B5EF4-FFF2-40B4-BE49-F238E27FC236}">
                <a16:creationId xmlns:a16="http://schemas.microsoft.com/office/drawing/2014/main" id="{ADCD0C4B-9238-48C1-8F78-75BDEC748B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73250" y="3352800"/>
            <a:ext cx="46038" cy="46038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</p:txBody>
      </p:sp>
      <p:sp>
        <p:nvSpPr>
          <p:cNvPr id="94214" name="Oval 6">
            <a:extLst>
              <a:ext uri="{FF2B5EF4-FFF2-40B4-BE49-F238E27FC236}">
                <a16:creationId xmlns:a16="http://schemas.microsoft.com/office/drawing/2014/main" id="{4B8ED933-5B40-4F2E-AE0F-52A652A1681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86000" y="3352800"/>
            <a:ext cx="46038" cy="46038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</p:txBody>
      </p:sp>
      <p:sp>
        <p:nvSpPr>
          <p:cNvPr id="9223" name="Text Box 7">
            <a:extLst>
              <a:ext uri="{FF2B5EF4-FFF2-40B4-BE49-F238E27FC236}">
                <a16:creationId xmlns:a16="http://schemas.microsoft.com/office/drawing/2014/main" id="{C10BBE8B-EA90-480D-8542-076B9C83B3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7925" y="2986088"/>
            <a:ext cx="51974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Step 1. Move the decimal point in the divisor to </a:t>
            </a:r>
            <a:br>
              <a:rPr lang="en-US" altLang="en-US" sz="2000">
                <a:latin typeface="Times New Roman" panose="02020603050405020304" pitchFamily="18" charset="0"/>
              </a:rPr>
            </a:br>
            <a:r>
              <a:rPr lang="en-US" altLang="en-US" sz="2000">
                <a:latin typeface="Times New Roman" panose="02020603050405020304" pitchFamily="18" charset="0"/>
              </a:rPr>
              <a:t>            the right until it becomes a whole </a:t>
            </a:r>
            <a:br>
              <a:rPr lang="en-US" altLang="en-US" sz="2000">
                <a:latin typeface="Times New Roman" panose="02020603050405020304" pitchFamily="18" charset="0"/>
              </a:rPr>
            </a:br>
            <a:r>
              <a:rPr lang="en-US" altLang="en-US" sz="2000">
                <a:latin typeface="Times New Roman" panose="02020603050405020304" pitchFamily="18" charset="0"/>
              </a:rPr>
              <a:t>            number. </a:t>
            </a:r>
          </a:p>
        </p:txBody>
      </p:sp>
      <p:sp>
        <p:nvSpPr>
          <p:cNvPr id="9224" name="Text Box 8">
            <a:extLst>
              <a:ext uri="{FF2B5EF4-FFF2-40B4-BE49-F238E27FC236}">
                <a16:creationId xmlns:a16="http://schemas.microsoft.com/office/drawing/2014/main" id="{CF86BB63-E19D-4231-A9C4-72D0887598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7925" y="4191000"/>
            <a:ext cx="51212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Step 2. Move the decimal point in the dividend </a:t>
            </a:r>
            <a:br>
              <a:rPr lang="en-US" altLang="en-US" sz="2000">
                <a:latin typeface="Times New Roman" panose="02020603050405020304" pitchFamily="18" charset="0"/>
              </a:rPr>
            </a:br>
            <a:r>
              <a:rPr lang="en-US" altLang="en-US" sz="2000">
                <a:latin typeface="Times New Roman" panose="02020603050405020304" pitchFamily="18" charset="0"/>
              </a:rPr>
              <a:t>            to the right by the same amount. </a:t>
            </a: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0023 C 0.00208 0.00417 0.00764 0.02315 0.01111 0.02315 C 0.01458 0.02315 0.01892 0.0044 0.02101 -0.00046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2" y="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5217425-362F-40A4-8D08-E89B5F9585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latin typeface="Times New Roman" panose="02020603050405020304" pitchFamily="18" charset="0"/>
              </a:rPr>
              <a:t>Division of Decimals</a:t>
            </a: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F4B63E71-3BF4-4764-B9B6-F3EF4568B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3325" y="1233488"/>
            <a:ext cx="710247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The process of long division is similar to that of dividing whole numbers with some modifications.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Example:  2</a:t>
            </a:r>
            <a:r>
              <a:rPr lang="en-US" altLang="en-US" sz="2000" b="1">
                <a:latin typeface="Times New Roman" panose="02020603050405020304" pitchFamily="18" charset="0"/>
              </a:rPr>
              <a:t>.</a:t>
            </a:r>
            <a:r>
              <a:rPr lang="en-US" altLang="en-US" sz="2000">
                <a:latin typeface="Times New Roman" panose="02020603050405020304" pitchFamily="18" charset="0"/>
              </a:rPr>
              <a:t>556 ÷ 1</a:t>
            </a:r>
            <a:r>
              <a:rPr lang="en-US" altLang="en-US" sz="2000" b="1">
                <a:latin typeface="Times New Roman" panose="02020603050405020304" pitchFamily="18" charset="0"/>
              </a:rPr>
              <a:t>.</a:t>
            </a:r>
            <a:r>
              <a:rPr lang="en-US" altLang="en-US" sz="2000">
                <a:latin typeface="Times New Roman" panose="02020603050405020304" pitchFamily="18" charset="0"/>
              </a:rPr>
              <a:t>2</a:t>
            </a:r>
          </a:p>
        </p:txBody>
      </p:sp>
      <p:graphicFrame>
        <p:nvGraphicFramePr>
          <p:cNvPr id="10244" name="Object 4">
            <a:extLst>
              <a:ext uri="{FF2B5EF4-FFF2-40B4-BE49-F238E27FC236}">
                <a16:creationId xmlns:a16="http://schemas.microsoft.com/office/drawing/2014/main" id="{2D026D06-4CA7-41AC-9838-0F3D9BC70DEF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1524000" y="3048000"/>
          <a:ext cx="157162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quation" r:id="rId4" imgW="787400" imgH="279400" progId="Equation.3">
                  <p:embed/>
                </p:oleObj>
              </mc:Choice>
              <mc:Fallback>
                <p:oleObj name="Equation" r:id="rId4" imgW="787400" imgH="279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048000"/>
                        <a:ext cx="1571625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Oval 5">
            <a:extLst>
              <a:ext uri="{FF2B5EF4-FFF2-40B4-BE49-F238E27FC236}">
                <a16:creationId xmlns:a16="http://schemas.microsoft.com/office/drawing/2014/main" id="{86EC815F-3DFC-4461-846F-8A2A399AF13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73250" y="3352800"/>
            <a:ext cx="46038" cy="46038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</p:txBody>
      </p:sp>
      <p:sp>
        <p:nvSpPr>
          <p:cNvPr id="10246" name="Oval 6">
            <a:extLst>
              <a:ext uri="{FF2B5EF4-FFF2-40B4-BE49-F238E27FC236}">
                <a16:creationId xmlns:a16="http://schemas.microsoft.com/office/drawing/2014/main" id="{9FACEFB5-C4FC-49BB-94A3-63B565F2BC0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76500" y="3352800"/>
            <a:ext cx="46038" cy="46038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</p:txBody>
      </p:sp>
      <p:sp>
        <p:nvSpPr>
          <p:cNvPr id="10247" name="Text Box 7">
            <a:extLst>
              <a:ext uri="{FF2B5EF4-FFF2-40B4-BE49-F238E27FC236}">
                <a16:creationId xmlns:a16="http://schemas.microsoft.com/office/drawing/2014/main" id="{B411F0B2-F4D2-483F-80E1-BFBB224081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7925" y="2986088"/>
            <a:ext cx="51974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Step 1. Move the decimal point in the divisor to </a:t>
            </a:r>
            <a:br>
              <a:rPr lang="en-US" altLang="en-US" sz="2000">
                <a:latin typeface="Times New Roman" panose="02020603050405020304" pitchFamily="18" charset="0"/>
              </a:rPr>
            </a:br>
            <a:r>
              <a:rPr lang="en-US" altLang="en-US" sz="2000">
                <a:latin typeface="Times New Roman" panose="02020603050405020304" pitchFamily="18" charset="0"/>
              </a:rPr>
              <a:t>            the right until it becomes a whole </a:t>
            </a:r>
            <a:br>
              <a:rPr lang="en-US" altLang="en-US" sz="2000">
                <a:latin typeface="Times New Roman" panose="02020603050405020304" pitchFamily="18" charset="0"/>
              </a:rPr>
            </a:br>
            <a:r>
              <a:rPr lang="en-US" altLang="en-US" sz="2000">
                <a:latin typeface="Times New Roman" panose="02020603050405020304" pitchFamily="18" charset="0"/>
              </a:rPr>
              <a:t>            number. </a:t>
            </a:r>
          </a:p>
        </p:txBody>
      </p:sp>
      <p:sp>
        <p:nvSpPr>
          <p:cNvPr id="10248" name="Text Box 8">
            <a:extLst>
              <a:ext uri="{FF2B5EF4-FFF2-40B4-BE49-F238E27FC236}">
                <a16:creationId xmlns:a16="http://schemas.microsoft.com/office/drawing/2014/main" id="{D2990227-93DE-46A5-95CD-F8B6912C73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7925" y="4191000"/>
            <a:ext cx="51212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Step 2. Move the decimal point in the dividend </a:t>
            </a:r>
            <a:br>
              <a:rPr lang="en-US" altLang="en-US" sz="2000">
                <a:latin typeface="Times New Roman" panose="02020603050405020304" pitchFamily="18" charset="0"/>
              </a:rPr>
            </a:br>
            <a:r>
              <a:rPr lang="en-US" altLang="en-US" sz="2000">
                <a:latin typeface="Times New Roman" panose="02020603050405020304" pitchFamily="18" charset="0"/>
              </a:rPr>
              <a:t>            to the right by the same amount. </a:t>
            </a:r>
          </a:p>
        </p:txBody>
      </p:sp>
      <p:sp>
        <p:nvSpPr>
          <p:cNvPr id="95241" name="Text Box 9">
            <a:extLst>
              <a:ext uri="{FF2B5EF4-FFF2-40B4-BE49-F238E27FC236}">
                <a16:creationId xmlns:a16="http://schemas.microsoft.com/office/drawing/2014/main" id="{B6B64689-97A0-494D-8D0A-F22A36BEA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7925" y="5119688"/>
            <a:ext cx="51212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Step 3. Put a decimal point above that one in the </a:t>
            </a:r>
            <a:br>
              <a:rPr lang="en-US" altLang="en-US" sz="2000">
                <a:latin typeface="Times New Roman" panose="02020603050405020304" pitchFamily="18" charset="0"/>
              </a:rPr>
            </a:br>
            <a:r>
              <a:rPr lang="en-US" altLang="en-US" sz="2000">
                <a:latin typeface="Times New Roman" panose="02020603050405020304" pitchFamily="18" charset="0"/>
              </a:rPr>
              <a:t>            dividend. (click)</a:t>
            </a:r>
          </a:p>
        </p:txBody>
      </p:sp>
    </p:spTree>
  </p:cSld>
  <p:clrMapOvr>
    <a:masterClrMapping/>
  </p:clrMapOvr>
  <p:transition>
    <p:sndAc>
      <p:stSnd>
        <p:snd r:embed="rId3" name="DIN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5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BED0DD6-B3C2-4820-9541-174DC0D80B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latin typeface="Times New Roman" panose="02020603050405020304" pitchFamily="18" charset="0"/>
              </a:rPr>
              <a:t>Division of Decimals</a:t>
            </a: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A8221679-28FF-4E0B-A804-E1B6FD3897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3325" y="1233488"/>
            <a:ext cx="710247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The process of long division is similar to that of dividing whole numbers with some modifications.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Example:  2</a:t>
            </a:r>
            <a:r>
              <a:rPr lang="en-US" altLang="en-US" sz="2000" b="1">
                <a:latin typeface="Times New Roman" panose="02020603050405020304" pitchFamily="18" charset="0"/>
              </a:rPr>
              <a:t>.</a:t>
            </a:r>
            <a:r>
              <a:rPr lang="en-US" altLang="en-US" sz="2000">
                <a:latin typeface="Times New Roman" panose="02020603050405020304" pitchFamily="18" charset="0"/>
              </a:rPr>
              <a:t>556 ÷ 1</a:t>
            </a:r>
            <a:r>
              <a:rPr lang="en-US" altLang="en-US" sz="2000" b="1">
                <a:latin typeface="Times New Roman" panose="02020603050405020304" pitchFamily="18" charset="0"/>
              </a:rPr>
              <a:t>.</a:t>
            </a:r>
            <a:r>
              <a:rPr lang="en-US" altLang="en-US" sz="2000">
                <a:latin typeface="Times New Roman" panose="02020603050405020304" pitchFamily="18" charset="0"/>
              </a:rPr>
              <a:t>2</a:t>
            </a:r>
          </a:p>
        </p:txBody>
      </p:sp>
      <p:graphicFrame>
        <p:nvGraphicFramePr>
          <p:cNvPr id="11268" name="Object 4">
            <a:extLst>
              <a:ext uri="{FF2B5EF4-FFF2-40B4-BE49-F238E27FC236}">
                <a16:creationId xmlns:a16="http://schemas.microsoft.com/office/drawing/2014/main" id="{7A28FE54-839D-4CCC-86AA-5CA981772B7B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1524000" y="3048000"/>
          <a:ext cx="157162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Equation" r:id="rId4" imgW="787400" imgH="279400" progId="Equation.3">
                  <p:embed/>
                </p:oleObj>
              </mc:Choice>
              <mc:Fallback>
                <p:oleObj name="Equation" r:id="rId4" imgW="787400" imgH="279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048000"/>
                        <a:ext cx="1571625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Oval 5">
            <a:extLst>
              <a:ext uri="{FF2B5EF4-FFF2-40B4-BE49-F238E27FC236}">
                <a16:creationId xmlns:a16="http://schemas.microsoft.com/office/drawing/2014/main" id="{5AE67B27-FE27-4299-B747-9AAE7ECD1B1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76500" y="3352800"/>
            <a:ext cx="46038" cy="46038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</p:txBody>
      </p:sp>
      <p:sp>
        <p:nvSpPr>
          <p:cNvPr id="11270" name="Text Box 6">
            <a:extLst>
              <a:ext uri="{FF2B5EF4-FFF2-40B4-BE49-F238E27FC236}">
                <a16:creationId xmlns:a16="http://schemas.microsoft.com/office/drawing/2014/main" id="{5575B988-CA45-4FA3-85E6-A4DAB9A98B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7925" y="2986088"/>
            <a:ext cx="51974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Step 1. Move the decimal point in the divisor to </a:t>
            </a:r>
            <a:br>
              <a:rPr lang="en-US" altLang="en-US" sz="2000">
                <a:latin typeface="Times New Roman" panose="02020603050405020304" pitchFamily="18" charset="0"/>
              </a:rPr>
            </a:br>
            <a:r>
              <a:rPr lang="en-US" altLang="en-US" sz="2000">
                <a:latin typeface="Times New Roman" panose="02020603050405020304" pitchFamily="18" charset="0"/>
              </a:rPr>
              <a:t>            the right until it becomes a whole </a:t>
            </a:r>
            <a:br>
              <a:rPr lang="en-US" altLang="en-US" sz="2000">
                <a:latin typeface="Times New Roman" panose="02020603050405020304" pitchFamily="18" charset="0"/>
              </a:rPr>
            </a:br>
            <a:r>
              <a:rPr lang="en-US" altLang="en-US" sz="2000">
                <a:latin typeface="Times New Roman" panose="02020603050405020304" pitchFamily="18" charset="0"/>
              </a:rPr>
              <a:t>            number. </a:t>
            </a:r>
          </a:p>
        </p:txBody>
      </p:sp>
      <p:sp>
        <p:nvSpPr>
          <p:cNvPr id="11271" name="Text Box 7">
            <a:extLst>
              <a:ext uri="{FF2B5EF4-FFF2-40B4-BE49-F238E27FC236}">
                <a16:creationId xmlns:a16="http://schemas.microsoft.com/office/drawing/2014/main" id="{AEA693A7-9209-4573-8423-A7EC3E2513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7925" y="4191000"/>
            <a:ext cx="51212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Step 2. Move the decimal point in the dividend </a:t>
            </a:r>
            <a:br>
              <a:rPr lang="en-US" altLang="en-US" sz="2000">
                <a:latin typeface="Times New Roman" panose="02020603050405020304" pitchFamily="18" charset="0"/>
              </a:rPr>
            </a:br>
            <a:r>
              <a:rPr lang="en-US" altLang="en-US" sz="2000">
                <a:latin typeface="Times New Roman" panose="02020603050405020304" pitchFamily="18" charset="0"/>
              </a:rPr>
              <a:t>            to the right by the same amount. </a:t>
            </a:r>
          </a:p>
        </p:txBody>
      </p:sp>
      <p:sp>
        <p:nvSpPr>
          <p:cNvPr id="11272" name="Text Box 8">
            <a:extLst>
              <a:ext uri="{FF2B5EF4-FFF2-40B4-BE49-F238E27FC236}">
                <a16:creationId xmlns:a16="http://schemas.microsoft.com/office/drawing/2014/main" id="{745A7C62-D2D5-41A3-8D6D-E021C7F32B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7925" y="5119688"/>
            <a:ext cx="51212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Step 3. Put a decimal point above that one in the </a:t>
            </a:r>
            <a:br>
              <a:rPr lang="en-US" altLang="en-US" sz="2000">
                <a:latin typeface="Times New Roman" panose="02020603050405020304" pitchFamily="18" charset="0"/>
              </a:rPr>
            </a:br>
            <a:r>
              <a:rPr lang="en-US" altLang="en-US" sz="2000">
                <a:latin typeface="Times New Roman" panose="02020603050405020304" pitchFamily="18" charset="0"/>
              </a:rPr>
              <a:t>            dividend. </a:t>
            </a:r>
          </a:p>
        </p:txBody>
      </p:sp>
      <p:sp>
        <p:nvSpPr>
          <p:cNvPr id="96265" name="Oval 9">
            <a:extLst>
              <a:ext uri="{FF2B5EF4-FFF2-40B4-BE49-F238E27FC236}">
                <a16:creationId xmlns:a16="http://schemas.microsoft.com/office/drawing/2014/main" id="{426E2EBF-5C33-42DD-BFB8-A1CAE4779B0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76500" y="3352800"/>
            <a:ext cx="46038" cy="46038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</p:txBody>
      </p:sp>
      <p:pic>
        <p:nvPicPr>
          <p:cNvPr id="96266" name="DING1530.WAV">
            <a:hlinkClick r:id="" action="ppaction://media"/>
            <a:extLst>
              <a:ext uri="{FF2B5EF4-FFF2-40B4-BE49-F238E27FC236}">
                <a16:creationId xmlns:a16="http://schemas.microsoft.com/office/drawing/2014/main" id="{607911F5-CE17-41E3-AE69-CD972DA15734}"/>
              </a:ext>
            </a:extLst>
          </p:cNvPr>
          <p:cNvPicPr>
            <a:picLocks noRot="1" noChangeAspect="1" noChangeArrowheads="1"/>
          </p:cNvPicPr>
          <p:nvPr>
            <a:wavAudioFile r:embed="rId2" name="DING.WAV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3400" y="2895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7037E-7 L 0.00035 -0.02824 L 0.00052 -0.05023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2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6266"/>
                </p:tgtEl>
              </p:cMediaNode>
            </p:audio>
          </p:childTnLst>
        </p:cTn>
      </p:par>
    </p:tnLst>
    <p:bldLst>
      <p:bldP spid="9626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7743</TotalTime>
  <Words>2234</Words>
  <Application>Microsoft Office PowerPoint</Application>
  <PresentationFormat>On-screen Show (4:3)</PresentationFormat>
  <Paragraphs>334</Paragraphs>
  <Slides>32</Slides>
  <Notes>0</Notes>
  <HiddenSlides>0</HiddenSlides>
  <MMClips>2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Times New Roman</vt:lpstr>
      <vt:lpstr>Arial</vt:lpstr>
      <vt:lpstr>Calibri</vt:lpstr>
      <vt:lpstr>Symbol</vt:lpstr>
      <vt:lpstr>Default Design</vt:lpstr>
      <vt:lpstr>1_Default Design</vt:lpstr>
      <vt:lpstr>Microsoft Equation 3.0</vt:lpstr>
      <vt:lpstr>PowerPoint Presentation</vt:lpstr>
      <vt:lpstr>Addition and Subtraction of Decimals </vt:lpstr>
      <vt:lpstr>Multiplication of Decimals</vt:lpstr>
      <vt:lpstr>PowerPoint Presentation</vt:lpstr>
      <vt:lpstr>Division of Decimals</vt:lpstr>
      <vt:lpstr>Division of Decimals</vt:lpstr>
      <vt:lpstr>Division of Decimals</vt:lpstr>
      <vt:lpstr>Division of Decimals</vt:lpstr>
      <vt:lpstr>Division of Decimals</vt:lpstr>
      <vt:lpstr>Division of Decimals</vt:lpstr>
      <vt:lpstr>PowerPoint Presentation</vt:lpstr>
      <vt:lpstr>Division of Decimals</vt:lpstr>
      <vt:lpstr>Division of Decimals</vt:lpstr>
      <vt:lpstr>Division of Decimals</vt:lpstr>
      <vt:lpstr>Division of Decimals</vt:lpstr>
      <vt:lpstr>Division of Decimals</vt:lpstr>
      <vt:lpstr>PowerPoint Presentation</vt:lpstr>
      <vt:lpstr>Converting Fractions to Decimals</vt:lpstr>
      <vt:lpstr>Converting Fractions to Decimals</vt:lpstr>
      <vt:lpstr>Converting Fractions to Decimals</vt:lpstr>
      <vt:lpstr>Converting Fractions to Decimals</vt:lpstr>
      <vt:lpstr>Converting Fractions to Decimals</vt:lpstr>
      <vt:lpstr>Converting Fractions to Decimals</vt:lpstr>
      <vt:lpstr>Converting Fractions to Decimals</vt:lpstr>
      <vt:lpstr>Converting Fractions to Decimals</vt:lpstr>
      <vt:lpstr>Converting Fractions to Decimals</vt:lpstr>
      <vt:lpstr>Basic Facts</vt:lpstr>
      <vt:lpstr>Unusual beauty of 7</vt:lpstr>
      <vt:lpstr>Converting Fractions to Decimals</vt:lpstr>
      <vt:lpstr>Converting Fractions to Decimals</vt:lpstr>
      <vt:lpstr>Converting Fractions to Decimals</vt:lpstr>
      <vt:lpstr>Converting Fractions to Decimals</vt:lpstr>
    </vt:vector>
  </TitlesOfParts>
  <Company>Grossmont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Cary Lee</dc:creator>
  <cp:lastModifiedBy>Owner</cp:lastModifiedBy>
  <cp:revision>235</cp:revision>
  <dcterms:created xsi:type="dcterms:W3CDTF">2002-10-06T04:34:52Z</dcterms:created>
  <dcterms:modified xsi:type="dcterms:W3CDTF">2020-03-26T19:44:56Z</dcterms:modified>
</cp:coreProperties>
</file>